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embeddedFontLst>
    <p:embeddedFont>
      <p:font typeface="Bree Serif" panose="020B0604020202020204" charset="0"/>
      <p:regular r:id="rId41"/>
    </p:embeddedFont>
    <p:embeddedFont>
      <p:font typeface="Calibri" panose="020F0502020204030204" pitchFamily="34" charset="0"/>
      <p:regular r:id="rId42"/>
      <p:bold r:id="rId43"/>
      <p:italic r:id="rId44"/>
      <p:boldItalic r:id="rId45"/>
    </p:embeddedFont>
    <p:embeddedFont>
      <p:font typeface="Comic Sans MS" panose="030F0702030302020204" pitchFamily="66" charset="0"/>
      <p:regular r:id="rId46"/>
      <p:bold r:id="rId47"/>
      <p:italic r:id="rId48"/>
      <p:boldItalic r:id="rId49"/>
    </p:embeddedFont>
    <p:embeddedFont>
      <p:font typeface="Verdana" panose="020B060403050404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6b6ba1cc4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86b6ba1cc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6b6ba1cc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6b6ba1c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6b6ba1cc4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6b6ba1cc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6b6ba1cc4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6b6ba1cc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 name="Google Shape;7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6b6ba1cc4_0_19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6b6ba1cc4_0_1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6b6ba1cc4_0_19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6b6ba1cc4_0_1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6b6ba1cc4_0_19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6b6ba1cc4_0_1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6b6ba1cc4_0_18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6b6ba1cc4_0_1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6b6ba1cc4_0_19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6b6ba1cc4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6b6ba1cc4_0_19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6b6ba1cc4_0_1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6b6ba1cc4_0_19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6b6ba1cc4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6b6ba1cc4_0_19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6b6ba1cc4_0_1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6b6ba1cc4_0_19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6b6ba1cc4_0_1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6b6ba1cc4_0_18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6b6ba1cc4_0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2" name="Google Shape;52;p1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3" name="Google Shape;53;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685800" y="642919"/>
            <a:ext cx="7772400" cy="8572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IN" sz="3500" b="1" dirty="0">
                <a:latin typeface="Bree Serif"/>
                <a:ea typeface="Bree Serif"/>
                <a:cs typeface="Bree Serif"/>
                <a:sym typeface="Bree Serif"/>
              </a:rPr>
              <a:t>HACK-AI-THON-2020</a:t>
            </a:r>
            <a:endParaRPr sz="3500" b="1" dirty="0">
              <a:latin typeface="Bree Serif"/>
              <a:ea typeface="Bree Serif"/>
              <a:cs typeface="Bree Serif"/>
              <a:sym typeface="Bree Serif"/>
            </a:endParaRPr>
          </a:p>
        </p:txBody>
      </p:sp>
      <p:sp>
        <p:nvSpPr>
          <p:cNvPr id="61" name="Google Shape;61;p14"/>
          <p:cNvSpPr txBox="1">
            <a:spLocks noGrp="1"/>
          </p:cNvSpPr>
          <p:nvPr>
            <p:ph type="subTitle" idx="1"/>
          </p:nvPr>
        </p:nvSpPr>
        <p:spPr>
          <a:xfrm>
            <a:off x="396600" y="1731025"/>
            <a:ext cx="8460900" cy="4945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96"/>
              </a:spcBef>
              <a:spcAft>
                <a:spcPts val="0"/>
              </a:spcAft>
              <a:buClr>
                <a:schemeClr val="dk1"/>
              </a:buClr>
              <a:buSzPts val="1480"/>
              <a:buNone/>
            </a:pPr>
            <a:r>
              <a:rPr lang="en-IN" sz="1679" b="1" u="sng" dirty="0">
                <a:solidFill>
                  <a:schemeClr val="dk1"/>
                </a:solidFill>
                <a:latin typeface="Verdana"/>
                <a:ea typeface="Verdana"/>
                <a:cs typeface="Verdana"/>
                <a:sym typeface="Verdana"/>
              </a:rPr>
              <a:t>TEAM NAME</a:t>
            </a:r>
            <a:r>
              <a:rPr lang="en-IN" sz="1679" b="1" dirty="0">
                <a:solidFill>
                  <a:schemeClr val="dk1"/>
                </a:solidFill>
                <a:latin typeface="Verdana"/>
                <a:ea typeface="Verdana"/>
                <a:cs typeface="Verdana"/>
                <a:sym typeface="Verdana"/>
              </a:rPr>
              <a:t> : HOUSTON</a:t>
            </a:r>
            <a:endParaRPr lang="en-IN" sz="3400" b="1" dirty="0">
              <a:latin typeface="Verdana"/>
              <a:ea typeface="Verdana"/>
              <a:cs typeface="Verdana"/>
              <a:sym typeface="Verdana"/>
            </a:endParaRPr>
          </a:p>
          <a:p>
            <a:pPr marL="0" lvl="0" indent="0" algn="l" rtl="0">
              <a:lnSpc>
                <a:spcPct val="90000"/>
              </a:lnSpc>
              <a:spcBef>
                <a:spcPts val="296"/>
              </a:spcBef>
              <a:spcAft>
                <a:spcPts val="0"/>
              </a:spcAft>
              <a:buClr>
                <a:srgbClr val="888888"/>
              </a:buClr>
              <a:buSzPts val="1480"/>
              <a:buNone/>
            </a:pPr>
            <a:endParaRPr lang="en-IN" sz="1679" b="1" dirty="0">
              <a:solidFill>
                <a:schemeClr val="dk1"/>
              </a:solidFill>
              <a:latin typeface="Verdana"/>
              <a:ea typeface="Verdana"/>
              <a:cs typeface="Verdana"/>
              <a:sym typeface="Verdana"/>
            </a:endParaRPr>
          </a:p>
          <a:p>
            <a:pPr marL="0" lvl="0" indent="0" algn="l" rtl="0">
              <a:lnSpc>
                <a:spcPct val="90000"/>
              </a:lnSpc>
              <a:spcBef>
                <a:spcPts val="296"/>
              </a:spcBef>
              <a:spcAft>
                <a:spcPts val="0"/>
              </a:spcAft>
              <a:buClr>
                <a:srgbClr val="888888"/>
              </a:buClr>
              <a:buSzPts val="1480"/>
              <a:buNone/>
            </a:pPr>
            <a:endParaRPr lang="en-IN" sz="1679" b="1" u="sng" dirty="0">
              <a:solidFill>
                <a:schemeClr val="dk1"/>
              </a:solidFill>
              <a:latin typeface="Verdana"/>
              <a:ea typeface="Verdana"/>
              <a:cs typeface="Verdana"/>
              <a:sym typeface="Verdana"/>
            </a:endParaRPr>
          </a:p>
          <a:p>
            <a:pPr marL="0" lvl="0" indent="0" algn="l" rtl="0">
              <a:lnSpc>
                <a:spcPct val="90000"/>
              </a:lnSpc>
              <a:spcBef>
                <a:spcPts val="296"/>
              </a:spcBef>
              <a:spcAft>
                <a:spcPts val="0"/>
              </a:spcAft>
              <a:buClr>
                <a:schemeClr val="dk1"/>
              </a:buClr>
              <a:buSzPts val="1480"/>
              <a:buNone/>
            </a:pPr>
            <a:r>
              <a:rPr lang="en-IN" sz="1679" b="1" u="sng" dirty="0">
                <a:solidFill>
                  <a:schemeClr val="dk1"/>
                </a:solidFill>
                <a:latin typeface="Verdana"/>
                <a:ea typeface="Verdana"/>
                <a:cs typeface="Verdana"/>
                <a:sym typeface="Verdana"/>
              </a:rPr>
              <a:t>TEAM MEMBERS</a:t>
            </a:r>
            <a:r>
              <a:rPr lang="en-IN" sz="1679" b="1" dirty="0">
                <a:solidFill>
                  <a:schemeClr val="dk1"/>
                </a:solidFill>
                <a:latin typeface="Verdana"/>
                <a:ea typeface="Verdana"/>
                <a:cs typeface="Verdana"/>
                <a:sym typeface="Verdana"/>
              </a:rPr>
              <a:t> :</a:t>
            </a:r>
            <a:r>
              <a:rPr lang="en-IN" sz="3400" b="1" dirty="0">
                <a:latin typeface="Verdana"/>
                <a:ea typeface="Verdana"/>
                <a:cs typeface="Verdana"/>
                <a:sym typeface="Verdana"/>
              </a:rPr>
              <a:t>  </a:t>
            </a:r>
            <a:r>
              <a:rPr lang="en-IN" sz="1679" b="1" dirty="0">
                <a:solidFill>
                  <a:schemeClr val="dk1"/>
                </a:solidFill>
                <a:latin typeface="Verdana"/>
                <a:ea typeface="Verdana"/>
                <a:cs typeface="Verdana"/>
                <a:sym typeface="Verdana"/>
              </a:rPr>
              <a:t>VIKASH GARG (TEAM LEADER)</a:t>
            </a:r>
            <a:endParaRPr lang="en-IN" sz="3400" b="1" dirty="0">
              <a:latin typeface="Verdana"/>
              <a:ea typeface="Verdana"/>
              <a:cs typeface="Verdana"/>
              <a:sym typeface="Verdana"/>
            </a:endParaRPr>
          </a:p>
          <a:p>
            <a:pPr marL="0" lvl="0" indent="0" algn="l" rtl="0">
              <a:lnSpc>
                <a:spcPct val="90000"/>
              </a:lnSpc>
              <a:spcBef>
                <a:spcPts val="296"/>
              </a:spcBef>
              <a:spcAft>
                <a:spcPts val="0"/>
              </a:spcAft>
              <a:buClr>
                <a:schemeClr val="dk1"/>
              </a:buClr>
              <a:buSzPts val="1480"/>
              <a:buNone/>
            </a:pPr>
            <a:r>
              <a:rPr lang="en-IN" sz="1679" b="1" dirty="0">
                <a:solidFill>
                  <a:schemeClr val="dk1"/>
                </a:solidFill>
                <a:latin typeface="Verdana"/>
                <a:ea typeface="Verdana"/>
                <a:cs typeface="Verdana"/>
                <a:sym typeface="Verdana"/>
              </a:rPr>
              <a:t>                                 ABHINAV ANAND</a:t>
            </a:r>
            <a:endParaRPr lang="en-IN" sz="3400" b="1" dirty="0">
              <a:latin typeface="Verdana"/>
              <a:ea typeface="Verdana"/>
              <a:cs typeface="Verdana"/>
              <a:sym typeface="Verdana"/>
            </a:endParaRPr>
          </a:p>
          <a:p>
            <a:pPr marL="0" lvl="0" indent="0" algn="l" rtl="0">
              <a:lnSpc>
                <a:spcPct val="90000"/>
              </a:lnSpc>
              <a:spcBef>
                <a:spcPts val="296"/>
              </a:spcBef>
              <a:spcAft>
                <a:spcPts val="0"/>
              </a:spcAft>
              <a:buClr>
                <a:schemeClr val="dk1"/>
              </a:buClr>
              <a:buSzPts val="1480"/>
              <a:buNone/>
            </a:pPr>
            <a:r>
              <a:rPr lang="en-IN" sz="1679" b="1" dirty="0">
                <a:solidFill>
                  <a:schemeClr val="dk1"/>
                </a:solidFill>
                <a:latin typeface="Verdana"/>
                <a:ea typeface="Verdana"/>
                <a:cs typeface="Verdana"/>
                <a:sym typeface="Verdana"/>
              </a:rPr>
              <a:t>                                 </a:t>
            </a:r>
          </a:p>
          <a:p>
            <a:pPr marL="0" lvl="0" indent="0" algn="l" rtl="0">
              <a:lnSpc>
                <a:spcPct val="90000"/>
              </a:lnSpc>
              <a:spcBef>
                <a:spcPts val="296"/>
              </a:spcBef>
              <a:spcAft>
                <a:spcPts val="0"/>
              </a:spcAft>
              <a:buClr>
                <a:schemeClr val="dk1"/>
              </a:buClr>
              <a:buSzPts val="1480"/>
              <a:buNone/>
            </a:pPr>
            <a:r>
              <a:rPr lang="en-IN" sz="1679" b="1" u="sng" dirty="0">
                <a:solidFill>
                  <a:schemeClr val="dk1"/>
                </a:solidFill>
                <a:latin typeface="Verdana"/>
                <a:ea typeface="Verdana"/>
                <a:cs typeface="Verdana"/>
                <a:sym typeface="Verdana"/>
              </a:rPr>
              <a:t>COLLEGE NAME</a:t>
            </a:r>
            <a:r>
              <a:rPr lang="en-IN" sz="1679" b="1" dirty="0">
                <a:solidFill>
                  <a:schemeClr val="dk1"/>
                </a:solidFill>
                <a:latin typeface="Verdana"/>
                <a:ea typeface="Verdana"/>
                <a:cs typeface="Verdana"/>
                <a:sym typeface="Verdana"/>
              </a:rPr>
              <a:t> :     SRI VENKATESHWARA COLLEGE OF                         </a:t>
            </a:r>
          </a:p>
          <a:p>
            <a:pPr marL="0" lvl="0" indent="0" algn="l" rtl="0">
              <a:lnSpc>
                <a:spcPct val="90000"/>
              </a:lnSpc>
              <a:spcBef>
                <a:spcPts val="296"/>
              </a:spcBef>
              <a:spcAft>
                <a:spcPts val="0"/>
              </a:spcAft>
              <a:buClr>
                <a:schemeClr val="dk1"/>
              </a:buClr>
              <a:buSzPts val="1480"/>
              <a:buNone/>
            </a:pPr>
            <a:r>
              <a:rPr lang="en-IN" sz="1679" b="1" dirty="0">
                <a:solidFill>
                  <a:schemeClr val="dk1"/>
                </a:solidFill>
                <a:latin typeface="Verdana"/>
                <a:ea typeface="Verdana"/>
                <a:cs typeface="Verdana"/>
                <a:sym typeface="Verdana"/>
              </a:rPr>
              <a:t>                                ENGINEERING,BANGALORE ,KARNATAKA .</a:t>
            </a:r>
            <a:endParaRPr lang="en-IN" sz="3400" b="1" dirty="0">
              <a:latin typeface="Verdana"/>
              <a:ea typeface="Verdana"/>
              <a:cs typeface="Verdana"/>
              <a:sym typeface="Verdana"/>
            </a:endParaRPr>
          </a:p>
          <a:p>
            <a:pPr marL="0" lvl="0" indent="0" algn="ctr" rtl="0">
              <a:lnSpc>
                <a:spcPct val="90000"/>
              </a:lnSpc>
              <a:spcBef>
                <a:spcPts val="592"/>
              </a:spcBef>
              <a:spcAft>
                <a:spcPts val="0"/>
              </a:spcAft>
              <a:buClr>
                <a:srgbClr val="888888"/>
              </a:buClr>
              <a:buSzPts val="2960"/>
              <a:buNone/>
            </a:pPr>
            <a:endParaRPr sz="2860" b="1" dirty="0">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600" b="1" i="1">
                <a:latin typeface="Bree Serif"/>
                <a:ea typeface="Bree Serif"/>
                <a:cs typeface="Bree Serif"/>
                <a:sym typeface="Bree Serif"/>
              </a:rPr>
              <a:t> Two Person Detection</a:t>
            </a:r>
            <a:endParaRPr sz="4600" b="1" i="1">
              <a:latin typeface="Bree Serif"/>
              <a:ea typeface="Bree Serif"/>
              <a:cs typeface="Bree Serif"/>
              <a:sym typeface="Bree Serif"/>
            </a:endParaRPr>
          </a:p>
        </p:txBody>
      </p:sp>
      <p:pic>
        <p:nvPicPr>
          <p:cNvPr id="115" name="Google Shape;115;p23"/>
          <p:cNvPicPr preferRelativeResize="0"/>
          <p:nvPr/>
        </p:nvPicPr>
        <p:blipFill rotWithShape="1">
          <a:blip r:embed="rId3">
            <a:alphaModFix/>
          </a:blip>
          <a:srcRect/>
          <a:stretch/>
        </p:blipFill>
        <p:spPr>
          <a:xfrm>
            <a:off x="1846475" y="1508813"/>
            <a:ext cx="6450950" cy="5135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600" b="1" i="1">
                <a:latin typeface="Bree Serif"/>
                <a:ea typeface="Bree Serif"/>
                <a:cs typeface="Bree Serif"/>
                <a:sym typeface="Bree Serif"/>
              </a:rPr>
              <a:t>Three Person Detection</a:t>
            </a:r>
            <a:endParaRPr sz="4600" b="1" i="1">
              <a:latin typeface="Bree Serif"/>
              <a:ea typeface="Bree Serif"/>
              <a:cs typeface="Bree Serif"/>
              <a:sym typeface="Bree Serif"/>
            </a:endParaRPr>
          </a:p>
        </p:txBody>
      </p:sp>
      <p:pic>
        <p:nvPicPr>
          <p:cNvPr id="121" name="Google Shape;121;p24"/>
          <p:cNvPicPr preferRelativeResize="0"/>
          <p:nvPr/>
        </p:nvPicPr>
        <p:blipFill rotWithShape="1">
          <a:blip r:embed="rId3">
            <a:alphaModFix/>
          </a:blip>
          <a:srcRect/>
          <a:stretch/>
        </p:blipFill>
        <p:spPr>
          <a:xfrm>
            <a:off x="902100" y="1499300"/>
            <a:ext cx="6886624" cy="501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600" b="1" i="1">
                <a:latin typeface="Bree Serif"/>
                <a:ea typeface="Bree Serif"/>
                <a:cs typeface="Bree Serif"/>
                <a:sym typeface="Bree Serif"/>
              </a:rPr>
              <a:t>Four Person Detection</a:t>
            </a:r>
            <a:endParaRPr sz="4600" b="1" i="1">
              <a:latin typeface="Bree Serif"/>
              <a:ea typeface="Bree Serif"/>
              <a:cs typeface="Bree Serif"/>
              <a:sym typeface="Bree Serif"/>
            </a:endParaRPr>
          </a:p>
        </p:txBody>
      </p:sp>
      <p:pic>
        <p:nvPicPr>
          <p:cNvPr id="127" name="Google Shape;127;p25"/>
          <p:cNvPicPr preferRelativeResize="0"/>
          <p:nvPr/>
        </p:nvPicPr>
        <p:blipFill rotWithShape="1">
          <a:blip r:embed="rId3">
            <a:alphaModFix/>
          </a:blip>
          <a:srcRect/>
          <a:stretch/>
        </p:blipFill>
        <p:spPr>
          <a:xfrm>
            <a:off x="1262350" y="1572225"/>
            <a:ext cx="6619300" cy="4959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800" b="1" i="1">
                <a:latin typeface="Bree Serif"/>
                <a:ea typeface="Bree Serif"/>
                <a:cs typeface="Bree Serif"/>
                <a:sym typeface="Bree Serif"/>
              </a:rPr>
              <a:t> Unknown Person Detection</a:t>
            </a:r>
            <a:endParaRPr sz="4800" b="1" i="1">
              <a:latin typeface="Bree Serif"/>
              <a:ea typeface="Bree Serif"/>
              <a:cs typeface="Bree Serif"/>
              <a:sym typeface="Bree Serif"/>
            </a:endParaRPr>
          </a:p>
        </p:txBody>
      </p:sp>
      <p:pic>
        <p:nvPicPr>
          <p:cNvPr id="133" name="Google Shape;133;p26"/>
          <p:cNvPicPr preferRelativeResize="0"/>
          <p:nvPr/>
        </p:nvPicPr>
        <p:blipFill rotWithShape="1">
          <a:blip r:embed="rId3">
            <a:alphaModFix/>
          </a:blip>
          <a:srcRect/>
          <a:stretch/>
        </p:blipFill>
        <p:spPr>
          <a:xfrm>
            <a:off x="1601575" y="1529238"/>
            <a:ext cx="6852184" cy="51355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457200" y="24158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700" b="1" i="1">
                <a:latin typeface="Bree Serif"/>
                <a:ea typeface="Bree Serif"/>
                <a:cs typeface="Bree Serif"/>
                <a:sym typeface="Bree Serif"/>
              </a:rPr>
              <a:t>Right Side Profile Detection</a:t>
            </a:r>
            <a:endParaRPr sz="4700" b="1" i="1">
              <a:latin typeface="Bree Serif"/>
              <a:ea typeface="Bree Serif"/>
              <a:cs typeface="Bree Serif"/>
              <a:sym typeface="Bree Serif"/>
            </a:endParaRPr>
          </a:p>
        </p:txBody>
      </p:sp>
      <p:pic>
        <p:nvPicPr>
          <p:cNvPr id="139" name="Google Shape;139;p27"/>
          <p:cNvPicPr preferRelativeResize="0"/>
          <p:nvPr/>
        </p:nvPicPr>
        <p:blipFill rotWithShape="1">
          <a:blip r:embed="rId3">
            <a:alphaModFix/>
          </a:blip>
          <a:srcRect/>
          <a:stretch/>
        </p:blipFill>
        <p:spPr>
          <a:xfrm>
            <a:off x="1479100" y="1814988"/>
            <a:ext cx="5648325" cy="413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700" b="1" i="1">
                <a:latin typeface="Bree Serif"/>
                <a:ea typeface="Bree Serif"/>
                <a:cs typeface="Bree Serif"/>
                <a:sym typeface="Bree Serif"/>
              </a:rPr>
              <a:t>Left Side Profile Detection</a:t>
            </a:r>
            <a:endParaRPr sz="4700" b="1" i="1">
              <a:latin typeface="Bree Serif"/>
              <a:ea typeface="Bree Serif"/>
              <a:cs typeface="Bree Serif"/>
              <a:sym typeface="Bree Serif"/>
            </a:endParaRPr>
          </a:p>
        </p:txBody>
      </p:sp>
      <p:pic>
        <p:nvPicPr>
          <p:cNvPr id="145" name="Google Shape;145;p28"/>
          <p:cNvPicPr preferRelativeResize="0"/>
          <p:nvPr/>
        </p:nvPicPr>
        <p:blipFill rotWithShape="1">
          <a:blip r:embed="rId3">
            <a:alphaModFix/>
          </a:blip>
          <a:srcRect/>
          <a:stretch/>
        </p:blipFill>
        <p:spPr>
          <a:xfrm>
            <a:off x="1530800" y="1673675"/>
            <a:ext cx="6233559" cy="4633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3900" b="1" i="1">
                <a:latin typeface="Bree Serif"/>
                <a:ea typeface="Bree Serif"/>
                <a:cs typeface="Bree Serif"/>
                <a:sym typeface="Bree Serif"/>
              </a:rPr>
              <a:t> Distance (further away from the camera) Detection</a:t>
            </a:r>
            <a:endParaRPr sz="3900" b="1" i="1">
              <a:latin typeface="Bree Serif"/>
              <a:ea typeface="Bree Serif"/>
              <a:cs typeface="Bree Serif"/>
              <a:sym typeface="Bree Serif"/>
            </a:endParaRPr>
          </a:p>
        </p:txBody>
      </p:sp>
      <p:pic>
        <p:nvPicPr>
          <p:cNvPr id="151" name="Google Shape;151;p29"/>
          <p:cNvPicPr preferRelativeResize="0"/>
          <p:nvPr/>
        </p:nvPicPr>
        <p:blipFill rotWithShape="1">
          <a:blip r:embed="rId3">
            <a:alphaModFix/>
          </a:blip>
          <a:srcRect/>
          <a:stretch/>
        </p:blipFill>
        <p:spPr>
          <a:xfrm>
            <a:off x="1438963" y="1913400"/>
            <a:ext cx="6266075" cy="4650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500" b="1" i="1">
                <a:latin typeface="Bree Serif"/>
                <a:ea typeface="Bree Serif"/>
                <a:cs typeface="Bree Serif"/>
                <a:sym typeface="Bree Serif"/>
              </a:rPr>
              <a:t>Detection With Mask (1 Person)</a:t>
            </a:r>
            <a:endParaRPr sz="4500" b="1" i="1">
              <a:latin typeface="Bree Serif"/>
              <a:ea typeface="Bree Serif"/>
              <a:cs typeface="Bree Serif"/>
              <a:sym typeface="Bree Serif"/>
            </a:endParaRPr>
          </a:p>
        </p:txBody>
      </p:sp>
      <p:pic>
        <p:nvPicPr>
          <p:cNvPr id="157" name="Google Shape;157;p30"/>
          <p:cNvPicPr preferRelativeResize="0"/>
          <p:nvPr/>
        </p:nvPicPr>
        <p:blipFill rotWithShape="1">
          <a:blip r:embed="rId3">
            <a:alphaModFix/>
          </a:blip>
          <a:srcRect/>
          <a:stretch/>
        </p:blipFill>
        <p:spPr>
          <a:xfrm>
            <a:off x="1510400" y="1896625"/>
            <a:ext cx="5623825" cy="448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457200" y="46578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3600" b="1" i="1">
                <a:latin typeface="Bree Serif"/>
                <a:ea typeface="Bree Serif"/>
                <a:cs typeface="Bree Serif"/>
                <a:sym typeface="Bree Serif"/>
              </a:rPr>
              <a:t>Detection With Mask(2 Person)</a:t>
            </a:r>
            <a:endParaRPr sz="3600" b="1" i="1">
              <a:latin typeface="Bree Serif"/>
              <a:ea typeface="Bree Serif"/>
              <a:cs typeface="Bree Serif"/>
              <a:sym typeface="Bree Serif"/>
            </a:endParaRPr>
          </a:p>
        </p:txBody>
      </p:sp>
      <p:pic>
        <p:nvPicPr>
          <p:cNvPr id="163" name="Google Shape;163;p31"/>
          <p:cNvPicPr preferRelativeResize="0"/>
          <p:nvPr/>
        </p:nvPicPr>
        <p:blipFill rotWithShape="1">
          <a:blip r:embed="rId3">
            <a:alphaModFix/>
          </a:blip>
          <a:srcRect/>
          <a:stretch/>
        </p:blipFill>
        <p:spPr>
          <a:xfrm>
            <a:off x="2040125" y="2021913"/>
            <a:ext cx="5353050" cy="4200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5100" b="1" i="1">
                <a:latin typeface="Bree Serif"/>
                <a:ea typeface="Bree Serif"/>
                <a:cs typeface="Bree Serif"/>
                <a:sym typeface="Bree Serif"/>
              </a:rPr>
              <a:t>Detection With Goggles</a:t>
            </a:r>
            <a:endParaRPr sz="5100" b="1" i="1">
              <a:latin typeface="Bree Serif"/>
              <a:ea typeface="Bree Serif"/>
              <a:cs typeface="Bree Serif"/>
              <a:sym typeface="Bree Serif"/>
            </a:endParaRPr>
          </a:p>
        </p:txBody>
      </p:sp>
      <p:pic>
        <p:nvPicPr>
          <p:cNvPr id="169" name="Google Shape;169;p32"/>
          <p:cNvPicPr preferRelativeResize="0"/>
          <p:nvPr/>
        </p:nvPicPr>
        <p:blipFill rotWithShape="1">
          <a:blip r:embed="rId3">
            <a:alphaModFix/>
          </a:blip>
          <a:srcRect/>
          <a:stretch/>
        </p:blipFill>
        <p:spPr>
          <a:xfrm>
            <a:off x="1785250" y="2570163"/>
            <a:ext cx="5981700" cy="358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57200" y="0"/>
            <a:ext cx="8229600" cy="2291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800"/>
              <a:buFont typeface="Comic Sans MS"/>
              <a:buNone/>
            </a:pPr>
            <a:br>
              <a:rPr lang="en-IN" sz="1800" b="1" i="1" u="sng" dirty="0">
                <a:latin typeface="Bree Serif"/>
                <a:ea typeface="Bree Serif"/>
                <a:cs typeface="Bree Serif"/>
                <a:sym typeface="Bree Serif"/>
              </a:rPr>
            </a:br>
            <a:br>
              <a:rPr lang="en-IN" sz="1800" b="1" i="1" u="sng" dirty="0">
                <a:latin typeface="Bree Serif"/>
                <a:ea typeface="Bree Serif"/>
                <a:cs typeface="Bree Serif"/>
                <a:sym typeface="Bree Serif"/>
              </a:rPr>
            </a:br>
            <a:r>
              <a:rPr lang="en-IN" sz="1800" b="1" i="1" u="sng" dirty="0">
                <a:latin typeface="Bree Serif"/>
                <a:ea typeface="Bree Serif"/>
                <a:cs typeface="Bree Serif"/>
                <a:sym typeface="Bree Serif"/>
              </a:rPr>
              <a:t>PROBLEM STATEMENT </a:t>
            </a:r>
            <a:r>
              <a:rPr lang="en-IN" sz="1800" dirty="0">
                <a:latin typeface="Bree Serif"/>
                <a:ea typeface="Bree Serif"/>
                <a:cs typeface="Bree Serif"/>
                <a:sym typeface="Bree Serif"/>
              </a:rPr>
              <a:t> :</a:t>
            </a:r>
            <a:br>
              <a:rPr lang="en-IN" sz="1800" dirty="0">
                <a:latin typeface="Comic Sans MS"/>
                <a:ea typeface="Comic Sans MS"/>
                <a:cs typeface="Comic Sans MS"/>
                <a:sym typeface="Comic Sans MS"/>
              </a:rPr>
            </a:br>
            <a:r>
              <a:rPr lang="en-IN" sz="1800" dirty="0"/>
              <a:t>       </a:t>
            </a:r>
            <a:r>
              <a:rPr lang="en-IN" sz="1979" dirty="0">
                <a:latin typeface="Times New Roman"/>
                <a:ea typeface="Times New Roman"/>
                <a:cs typeface="Times New Roman"/>
                <a:sym typeface="Times New Roman"/>
              </a:rPr>
              <a:t>Video based dynamic human authentication system for access control </a:t>
            </a:r>
            <a:br>
              <a:rPr lang="en-IN" sz="1979" dirty="0">
                <a:latin typeface="Times New Roman"/>
                <a:ea typeface="Times New Roman"/>
                <a:cs typeface="Times New Roman"/>
                <a:sym typeface="Times New Roman"/>
              </a:rPr>
            </a:br>
            <a:br>
              <a:rPr lang="en-IN" sz="1800" dirty="0">
                <a:latin typeface="Comic Sans MS"/>
                <a:ea typeface="Comic Sans MS"/>
                <a:cs typeface="Comic Sans MS"/>
                <a:sym typeface="Comic Sans MS"/>
              </a:rPr>
            </a:br>
            <a:endParaRPr sz="1800" dirty="0">
              <a:latin typeface="Comic Sans MS"/>
              <a:ea typeface="Comic Sans MS"/>
              <a:cs typeface="Comic Sans MS"/>
              <a:sym typeface="Comic Sans MS"/>
            </a:endParaRPr>
          </a:p>
        </p:txBody>
      </p:sp>
      <p:sp>
        <p:nvSpPr>
          <p:cNvPr id="67" name="Google Shape;67;p15"/>
          <p:cNvSpPr txBox="1">
            <a:spLocks noGrp="1"/>
          </p:cNvSpPr>
          <p:nvPr>
            <p:ph type="body" idx="1"/>
          </p:nvPr>
        </p:nvSpPr>
        <p:spPr>
          <a:xfrm>
            <a:off x="457200" y="2291500"/>
            <a:ext cx="8229600" cy="42807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800"/>
              <a:buNone/>
            </a:pPr>
            <a:r>
              <a:rPr lang="en-IN" sz="2300" i="1" u="sng">
                <a:solidFill>
                  <a:schemeClr val="dk1"/>
                </a:solidFill>
                <a:latin typeface="Bree Serif"/>
                <a:ea typeface="Bree Serif"/>
                <a:cs typeface="Bree Serif"/>
                <a:sym typeface="Bree Serif"/>
              </a:rPr>
              <a:t>PROBLEM DESCRIPTION  </a:t>
            </a:r>
            <a:r>
              <a:rPr lang="en-IN" sz="2300" i="1">
                <a:solidFill>
                  <a:schemeClr val="dk1"/>
                </a:solidFill>
                <a:latin typeface="Bree Serif"/>
                <a:ea typeface="Bree Serif"/>
                <a:cs typeface="Bree Serif"/>
                <a:sym typeface="Bree Serif"/>
              </a:rPr>
              <a:t>:</a:t>
            </a:r>
            <a:endParaRPr sz="2300" i="1">
              <a:solidFill>
                <a:schemeClr val="dk1"/>
              </a:solidFill>
              <a:latin typeface="Bree Serif"/>
              <a:ea typeface="Bree Serif"/>
              <a:cs typeface="Bree Serif"/>
              <a:sym typeface="Bree Serif"/>
            </a:endParaRPr>
          </a:p>
          <a:p>
            <a:pPr marL="342900" lvl="0" indent="-342900" algn="l" rtl="0">
              <a:lnSpc>
                <a:spcPct val="100000"/>
              </a:lnSpc>
              <a:spcBef>
                <a:spcPts val="0"/>
              </a:spcBef>
              <a:spcAft>
                <a:spcPts val="0"/>
              </a:spcAft>
              <a:buClr>
                <a:schemeClr val="dk1"/>
              </a:buClr>
              <a:buSzPts val="1800"/>
              <a:buNone/>
            </a:pPr>
            <a:endParaRPr sz="2300" i="1" u="sng">
              <a:solidFill>
                <a:schemeClr val="dk1"/>
              </a:solidFill>
              <a:latin typeface="Bree Serif"/>
              <a:ea typeface="Bree Serif"/>
              <a:cs typeface="Bree Serif"/>
              <a:sym typeface="Bree Serif"/>
            </a:endParaRPr>
          </a:p>
          <a:p>
            <a:pPr marL="342900" lvl="0" indent="-342900" algn="just" rtl="0">
              <a:lnSpc>
                <a:spcPct val="100000"/>
              </a:lnSpc>
              <a:spcBef>
                <a:spcPts val="380"/>
              </a:spcBef>
              <a:spcAft>
                <a:spcPts val="0"/>
              </a:spcAft>
              <a:buClr>
                <a:schemeClr val="dk1"/>
              </a:buClr>
              <a:buSzPts val="1800"/>
              <a:buNone/>
            </a:pPr>
            <a:r>
              <a:rPr lang="en-IN" sz="1800">
                <a:latin typeface="Times New Roman"/>
                <a:ea typeface="Times New Roman"/>
                <a:cs typeface="Times New Roman"/>
                <a:sym typeface="Times New Roman"/>
              </a:rPr>
              <a:t>      </a:t>
            </a:r>
            <a:r>
              <a:rPr lang="en-IN" sz="1900">
                <a:latin typeface="Times New Roman"/>
                <a:ea typeface="Times New Roman"/>
                <a:cs typeface="Times New Roman"/>
                <a:sym typeface="Times New Roman"/>
              </a:rPr>
              <a:t>Though there exists a technology for face  recognition based authentication, dynamic  human recognition based  authentication is highly challenging. For  a  given  entrance  gate  a hardware-software solution  is  needed  to  identify  every unique  person who enters or exit the gate, with log of all previous  entry/exit time,  photo/videos recorded. That means there will not be a previous history of an individual on the first entry. The system should immediately alert the security if it is a new person and  the  security   will  decide to  allow/restrict  that  person  entering  inside  the  premises. Whereas, the system should  learn  from its previous history of videos/images  dynamically  to  allow a known person. For a given size of the gate, the number of cameras with optimal  resolution  required  is  also  to  be worked  out as part of  solution. The solution should be scalable and preferably based  open source.</a:t>
            </a:r>
            <a:endParaRPr sz="1900" u="sng">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800" b="1" i="1">
                <a:latin typeface="Bree Serif"/>
                <a:ea typeface="Bree Serif"/>
                <a:cs typeface="Bree Serif"/>
                <a:sym typeface="Bree Serif"/>
              </a:rPr>
              <a:t> Detection With Spectacle</a:t>
            </a:r>
            <a:endParaRPr sz="4800" b="1" i="1">
              <a:latin typeface="Bree Serif"/>
              <a:ea typeface="Bree Serif"/>
              <a:cs typeface="Bree Serif"/>
              <a:sym typeface="Bree Serif"/>
            </a:endParaRPr>
          </a:p>
        </p:txBody>
      </p:sp>
      <p:pic>
        <p:nvPicPr>
          <p:cNvPr id="175" name="Google Shape;175;p33"/>
          <p:cNvPicPr preferRelativeResize="0"/>
          <p:nvPr/>
        </p:nvPicPr>
        <p:blipFill>
          <a:blip r:embed="rId3">
            <a:alphaModFix/>
          </a:blip>
          <a:stretch>
            <a:fillRect/>
          </a:stretch>
        </p:blipFill>
        <p:spPr>
          <a:xfrm>
            <a:off x="1176975" y="2352042"/>
            <a:ext cx="6477000" cy="3648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473725" y="2031126"/>
            <a:ext cx="8229600" cy="2891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5900" b="1" i="1">
                <a:latin typeface="Bree Serif"/>
                <a:ea typeface="Bree Serif"/>
                <a:cs typeface="Bree Serif"/>
                <a:sym typeface="Bree Serif"/>
              </a:rPr>
              <a:t>Webcam Image </a:t>
            </a:r>
            <a:endParaRPr sz="5900" b="1" i="1">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5900" b="1" i="1">
                <a:latin typeface="Bree Serif"/>
                <a:ea typeface="Bree Serif"/>
                <a:cs typeface="Bree Serif"/>
                <a:sym typeface="Bree Serif"/>
              </a:rPr>
              <a:t>Detection</a:t>
            </a:r>
            <a:endParaRPr sz="5900" b="1" i="1">
              <a:latin typeface="Bree Serif"/>
              <a:ea typeface="Bree Serif"/>
              <a:cs typeface="Bree Serif"/>
              <a:sym typeface="Bree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b="1" i="1">
                <a:latin typeface="Bree Serif"/>
                <a:ea typeface="Bree Serif"/>
                <a:cs typeface="Bree Serif"/>
                <a:sym typeface="Bree Serif"/>
              </a:rPr>
              <a:t>Difference(for 1 person)</a:t>
            </a:r>
            <a:endParaRPr b="1" i="1">
              <a:latin typeface="Bree Serif"/>
              <a:ea typeface="Bree Serif"/>
              <a:cs typeface="Bree Serif"/>
              <a:sym typeface="Bree Serif"/>
            </a:endParaRPr>
          </a:p>
        </p:txBody>
      </p:sp>
      <p:pic>
        <p:nvPicPr>
          <p:cNvPr id="186" name="Google Shape;186;p35"/>
          <p:cNvPicPr preferRelativeResize="0"/>
          <p:nvPr/>
        </p:nvPicPr>
        <p:blipFill rotWithShape="1">
          <a:blip r:embed="rId3">
            <a:alphaModFix/>
          </a:blip>
          <a:srcRect/>
          <a:stretch/>
        </p:blipFill>
        <p:spPr>
          <a:xfrm>
            <a:off x="234025" y="1327950"/>
            <a:ext cx="3469775" cy="2973500"/>
          </a:xfrm>
          <a:prstGeom prst="rect">
            <a:avLst/>
          </a:prstGeom>
          <a:noFill/>
          <a:ln>
            <a:noFill/>
          </a:ln>
        </p:spPr>
      </p:pic>
      <p:pic>
        <p:nvPicPr>
          <p:cNvPr id="187" name="Google Shape;187;p35"/>
          <p:cNvPicPr preferRelativeResize="0"/>
          <p:nvPr/>
        </p:nvPicPr>
        <p:blipFill rotWithShape="1">
          <a:blip r:embed="rId4">
            <a:alphaModFix/>
          </a:blip>
          <a:srcRect/>
          <a:stretch/>
        </p:blipFill>
        <p:spPr>
          <a:xfrm>
            <a:off x="5088052" y="2262997"/>
            <a:ext cx="3202276" cy="3854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900" b="1" i="1">
                <a:latin typeface="Bree Serif"/>
                <a:ea typeface="Bree Serif"/>
                <a:cs typeface="Bree Serif"/>
                <a:sym typeface="Bree Serif"/>
              </a:rPr>
              <a:t>Webcam detection(2 people)</a:t>
            </a:r>
            <a:endParaRPr sz="4900" b="1" i="1">
              <a:latin typeface="Bree Serif"/>
              <a:ea typeface="Bree Serif"/>
              <a:cs typeface="Bree Serif"/>
              <a:sym typeface="Bree Serif"/>
            </a:endParaRPr>
          </a:p>
        </p:txBody>
      </p:sp>
      <p:pic>
        <p:nvPicPr>
          <p:cNvPr id="193" name="Google Shape;193;p36"/>
          <p:cNvPicPr preferRelativeResize="0"/>
          <p:nvPr/>
        </p:nvPicPr>
        <p:blipFill rotWithShape="1">
          <a:blip r:embed="rId3">
            <a:alphaModFix/>
          </a:blip>
          <a:srcRect/>
          <a:stretch/>
        </p:blipFill>
        <p:spPr>
          <a:xfrm>
            <a:off x="1935524" y="1546149"/>
            <a:ext cx="6139126" cy="4703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b="1" i="1">
                <a:latin typeface="Bree Serif"/>
                <a:ea typeface="Bree Serif"/>
                <a:cs typeface="Bree Serif"/>
                <a:sym typeface="Bree Serif"/>
              </a:rPr>
              <a:t>Webcam detection(3 people)</a:t>
            </a:r>
            <a:endParaRPr b="1" i="1">
              <a:latin typeface="Bree Serif"/>
              <a:ea typeface="Bree Serif"/>
              <a:cs typeface="Bree Serif"/>
              <a:sym typeface="Bree Serif"/>
            </a:endParaRPr>
          </a:p>
        </p:txBody>
      </p:sp>
      <p:pic>
        <p:nvPicPr>
          <p:cNvPr id="199" name="Google Shape;199;p37"/>
          <p:cNvPicPr preferRelativeResize="0"/>
          <p:nvPr/>
        </p:nvPicPr>
        <p:blipFill rotWithShape="1">
          <a:blip r:embed="rId3">
            <a:alphaModFix/>
          </a:blip>
          <a:srcRect/>
          <a:stretch/>
        </p:blipFill>
        <p:spPr>
          <a:xfrm>
            <a:off x="988750" y="1417638"/>
            <a:ext cx="6893034" cy="51355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b="1" i="1">
                <a:latin typeface="Comic Sans MS"/>
                <a:ea typeface="Comic Sans MS"/>
                <a:cs typeface="Comic Sans MS"/>
                <a:sym typeface="Comic Sans MS"/>
              </a:rPr>
              <a:t>Accuracy (2 people)</a:t>
            </a:r>
            <a:endParaRPr b="1" i="1">
              <a:latin typeface="Comic Sans MS"/>
              <a:ea typeface="Comic Sans MS"/>
              <a:cs typeface="Comic Sans MS"/>
              <a:sym typeface="Comic Sans MS"/>
            </a:endParaRPr>
          </a:p>
        </p:txBody>
      </p:sp>
      <p:pic>
        <p:nvPicPr>
          <p:cNvPr id="205" name="Google Shape;205;p38"/>
          <p:cNvPicPr preferRelativeResize="0"/>
          <p:nvPr/>
        </p:nvPicPr>
        <p:blipFill rotWithShape="1">
          <a:blip r:embed="rId3">
            <a:alphaModFix/>
          </a:blip>
          <a:srcRect/>
          <a:stretch/>
        </p:blipFill>
        <p:spPr>
          <a:xfrm>
            <a:off x="2207425" y="1856763"/>
            <a:ext cx="5715000" cy="4048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b="1" i="1">
                <a:latin typeface="Bree Serif"/>
                <a:ea typeface="Bree Serif"/>
                <a:cs typeface="Bree Serif"/>
                <a:sym typeface="Bree Serif"/>
              </a:rPr>
              <a:t>Accuracy(3 people)</a:t>
            </a:r>
            <a:endParaRPr b="1" i="1">
              <a:latin typeface="Bree Serif"/>
              <a:ea typeface="Bree Serif"/>
              <a:cs typeface="Bree Serif"/>
              <a:sym typeface="Bree Serif"/>
            </a:endParaRPr>
          </a:p>
        </p:txBody>
      </p:sp>
      <p:pic>
        <p:nvPicPr>
          <p:cNvPr id="211" name="Google Shape;211;p39"/>
          <p:cNvPicPr preferRelativeResize="0"/>
          <p:nvPr/>
        </p:nvPicPr>
        <p:blipFill rotWithShape="1">
          <a:blip r:embed="rId3">
            <a:alphaModFix/>
          </a:blip>
          <a:srcRect/>
          <a:stretch/>
        </p:blipFill>
        <p:spPr>
          <a:xfrm>
            <a:off x="979700" y="1713400"/>
            <a:ext cx="6622375" cy="4257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622475" y="1883870"/>
            <a:ext cx="8229600" cy="317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5800" b="1" i="1">
              <a:latin typeface="Bree Serif"/>
              <a:ea typeface="Bree Serif"/>
              <a:cs typeface="Bree Serif"/>
              <a:sym typeface="Bree Serif"/>
            </a:endParaRPr>
          </a:p>
          <a:p>
            <a:pPr marL="0" lvl="0" indent="0" algn="ctr" rtl="0">
              <a:spcBef>
                <a:spcPts val="0"/>
              </a:spcBef>
              <a:spcAft>
                <a:spcPts val="0"/>
              </a:spcAft>
              <a:buNone/>
            </a:pPr>
            <a:r>
              <a:rPr lang="en-IN" sz="5800" b="1" i="1">
                <a:latin typeface="Bree Serif"/>
                <a:ea typeface="Bree Serif"/>
                <a:cs typeface="Bree Serif"/>
                <a:sym typeface="Bree Serif"/>
              </a:rPr>
              <a:t>ACCESS CONTROL</a:t>
            </a:r>
            <a:endParaRPr sz="5800" b="1" i="1">
              <a:latin typeface="Bree Serif"/>
              <a:ea typeface="Bree Serif"/>
              <a:cs typeface="Bree Serif"/>
              <a:sym typeface="Bree Serif"/>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500" b="1" i="1">
                <a:latin typeface="Bree Serif"/>
                <a:ea typeface="Bree Serif"/>
                <a:cs typeface="Bree Serif"/>
                <a:sym typeface="Bree Serif"/>
              </a:rPr>
              <a:t>Admin Login Page</a:t>
            </a:r>
            <a:endParaRPr sz="4500" b="1" i="1">
              <a:latin typeface="Bree Serif"/>
              <a:ea typeface="Bree Serif"/>
              <a:cs typeface="Bree Serif"/>
              <a:sym typeface="Bree Serif"/>
            </a:endParaRPr>
          </a:p>
        </p:txBody>
      </p:sp>
      <p:pic>
        <p:nvPicPr>
          <p:cNvPr id="222" name="Google Shape;222;p41"/>
          <p:cNvPicPr preferRelativeResize="0"/>
          <p:nvPr/>
        </p:nvPicPr>
        <p:blipFill>
          <a:blip r:embed="rId3">
            <a:alphaModFix/>
          </a:blip>
          <a:stretch>
            <a:fillRect/>
          </a:stretch>
        </p:blipFill>
        <p:spPr>
          <a:xfrm>
            <a:off x="152400" y="1570038"/>
            <a:ext cx="8839200" cy="4972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2"/>
          <p:cNvSpPr txBox="1">
            <a:spLocks noGrp="1"/>
          </p:cNvSpPr>
          <p:nvPr>
            <p:ph type="title"/>
          </p:nvPr>
        </p:nvSpPr>
        <p:spPr>
          <a:xfrm>
            <a:off x="311700" y="264404"/>
            <a:ext cx="8520600" cy="10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700" b="1" i="1">
                <a:latin typeface="Bree Serif"/>
                <a:ea typeface="Bree Serif"/>
                <a:cs typeface="Bree Serif"/>
                <a:sym typeface="Bree Serif"/>
              </a:rPr>
              <a:t>User Interface </a:t>
            </a:r>
            <a:endParaRPr sz="4700" b="1" i="1">
              <a:latin typeface="Bree Serif"/>
              <a:ea typeface="Bree Serif"/>
              <a:cs typeface="Bree Serif"/>
              <a:sym typeface="Bree Serif"/>
            </a:endParaRPr>
          </a:p>
        </p:txBody>
      </p:sp>
      <p:pic>
        <p:nvPicPr>
          <p:cNvPr id="228" name="Google Shape;228;p42"/>
          <p:cNvPicPr preferRelativeResize="0"/>
          <p:nvPr/>
        </p:nvPicPr>
        <p:blipFill>
          <a:blip r:embed="rId3">
            <a:alphaModFix/>
          </a:blip>
          <a:stretch>
            <a:fillRect/>
          </a:stretch>
        </p:blipFill>
        <p:spPr>
          <a:xfrm>
            <a:off x="152400" y="1330375"/>
            <a:ext cx="8839202" cy="5284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57200" y="274638"/>
            <a:ext cx="8229600" cy="43971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000"/>
              <a:buFont typeface="Comic Sans MS"/>
              <a:buNone/>
            </a:pPr>
            <a:r>
              <a:rPr lang="en-IN" sz="2400" b="1" i="1">
                <a:latin typeface="Bree Serif"/>
                <a:ea typeface="Bree Serif"/>
                <a:cs typeface="Bree Serif"/>
                <a:sym typeface="Bree Serif"/>
              </a:rPr>
              <a:t>SOLUTION DESCRIPTION</a:t>
            </a:r>
            <a:endParaRPr sz="2400" b="1" i="1">
              <a:latin typeface="Bree Serif"/>
              <a:ea typeface="Bree Serif"/>
              <a:cs typeface="Bree Serif"/>
              <a:sym typeface="Bree Serif"/>
            </a:endParaRPr>
          </a:p>
        </p:txBody>
      </p:sp>
      <p:sp>
        <p:nvSpPr>
          <p:cNvPr id="73" name="Google Shape;73;p16"/>
          <p:cNvSpPr txBox="1">
            <a:spLocks noGrp="1"/>
          </p:cNvSpPr>
          <p:nvPr>
            <p:ph type="body" idx="1"/>
          </p:nvPr>
        </p:nvSpPr>
        <p:spPr>
          <a:xfrm>
            <a:off x="457200" y="928670"/>
            <a:ext cx="8229600" cy="5429288"/>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Clr>
                <a:schemeClr val="dk1"/>
              </a:buClr>
              <a:buSzPts val="2000"/>
              <a:buChar char="•"/>
            </a:pPr>
            <a:r>
              <a:rPr lang="en-IN" sz="2000">
                <a:solidFill>
                  <a:schemeClr val="dk1"/>
                </a:solidFill>
                <a:latin typeface="Times New Roman"/>
                <a:ea typeface="Times New Roman"/>
                <a:cs typeface="Times New Roman"/>
                <a:sym typeface="Times New Roman"/>
              </a:rPr>
              <a:t>The process is broken into two steps: (1) face detection and (2) face recognition to identify particular persons.</a:t>
            </a:r>
            <a:endParaRPr/>
          </a:p>
          <a:p>
            <a:pPr marL="342900" lvl="0" indent="-342900" algn="just" rtl="0">
              <a:lnSpc>
                <a:spcPct val="80000"/>
              </a:lnSpc>
              <a:spcBef>
                <a:spcPts val="400"/>
              </a:spcBef>
              <a:spcAft>
                <a:spcPts val="0"/>
              </a:spcAft>
              <a:buClr>
                <a:schemeClr val="dk1"/>
              </a:buClr>
              <a:buSzPts val="2000"/>
              <a:buChar char="•"/>
            </a:pPr>
            <a:r>
              <a:rPr lang="en-IN" sz="2000">
                <a:solidFill>
                  <a:schemeClr val="dk1"/>
                </a:solidFill>
                <a:latin typeface="Times New Roman"/>
                <a:ea typeface="Times New Roman"/>
                <a:cs typeface="Times New Roman"/>
                <a:sym typeface="Times New Roman"/>
              </a:rPr>
              <a:t>For the first step, the system tracks and selects the faces of the detected persons. </a:t>
            </a:r>
            <a:endParaRPr/>
          </a:p>
          <a:p>
            <a:pPr marL="342900" lvl="0" indent="-342900" algn="just" rtl="0">
              <a:lnSpc>
                <a:spcPct val="80000"/>
              </a:lnSpc>
              <a:spcBef>
                <a:spcPts val="400"/>
              </a:spcBef>
              <a:spcAft>
                <a:spcPts val="0"/>
              </a:spcAft>
              <a:buClr>
                <a:schemeClr val="dk1"/>
              </a:buClr>
              <a:buSzPts val="2000"/>
              <a:buChar char="•"/>
            </a:pPr>
            <a:r>
              <a:rPr lang="en-IN" sz="2000">
                <a:solidFill>
                  <a:schemeClr val="dk1"/>
                </a:solidFill>
                <a:latin typeface="Times New Roman"/>
                <a:ea typeface="Times New Roman"/>
                <a:cs typeface="Times New Roman"/>
                <a:sym typeface="Times New Roman"/>
              </a:rPr>
              <a:t>An efficient recognition algorithm will then be used to recognize detected faces with a known database. </a:t>
            </a:r>
            <a:endParaRPr/>
          </a:p>
          <a:p>
            <a:pPr marL="342900" lvl="0" indent="-342900" algn="just" rtl="0">
              <a:lnSpc>
                <a:spcPct val="80000"/>
              </a:lnSpc>
              <a:spcBef>
                <a:spcPts val="400"/>
              </a:spcBef>
              <a:spcAft>
                <a:spcPts val="0"/>
              </a:spcAft>
              <a:buClr>
                <a:schemeClr val="dk1"/>
              </a:buClr>
              <a:buSzPts val="2000"/>
              <a:buChar char="•"/>
            </a:pPr>
            <a:r>
              <a:rPr lang="en-IN" sz="2000">
                <a:solidFill>
                  <a:schemeClr val="dk1"/>
                </a:solidFill>
                <a:latin typeface="Times New Roman"/>
                <a:ea typeface="Times New Roman"/>
                <a:cs typeface="Times New Roman"/>
                <a:sym typeface="Times New Roman"/>
              </a:rPr>
              <a:t>The proposed face recognition algorithm will be used here is Local Binary Patterns Histograms. </a:t>
            </a:r>
            <a:endParaRPr/>
          </a:p>
          <a:p>
            <a:pPr marL="342900" lvl="0" indent="-342900" algn="just" rtl="0">
              <a:lnSpc>
                <a:spcPct val="80000"/>
              </a:lnSpc>
              <a:spcBef>
                <a:spcPts val="400"/>
              </a:spcBef>
              <a:spcAft>
                <a:spcPts val="0"/>
              </a:spcAft>
              <a:buClr>
                <a:schemeClr val="dk1"/>
              </a:buClr>
              <a:buSzPts val="2000"/>
              <a:buChar char="•"/>
            </a:pPr>
            <a:r>
              <a:rPr lang="en-IN" sz="2000">
                <a:solidFill>
                  <a:schemeClr val="dk1"/>
                </a:solidFill>
                <a:latin typeface="Times New Roman"/>
                <a:ea typeface="Times New Roman"/>
                <a:cs typeface="Times New Roman"/>
                <a:sym typeface="Times New Roman"/>
              </a:rPr>
              <a:t>This system can be implemented at different restricted areas, such as at the office or house of a suspicious person or at the entrance of a sensitive installation. </a:t>
            </a:r>
            <a:endParaRPr/>
          </a:p>
          <a:p>
            <a:pPr marL="342900" lvl="0" indent="-342900" algn="just" rtl="0">
              <a:lnSpc>
                <a:spcPct val="80000"/>
              </a:lnSpc>
              <a:spcBef>
                <a:spcPts val="400"/>
              </a:spcBef>
              <a:spcAft>
                <a:spcPts val="0"/>
              </a:spcAft>
              <a:buClr>
                <a:schemeClr val="dk1"/>
              </a:buClr>
              <a:buSzPts val="2000"/>
              <a:buChar char="•"/>
            </a:pPr>
            <a:r>
              <a:rPr lang="en-IN" sz="2000">
                <a:solidFill>
                  <a:schemeClr val="dk1"/>
                </a:solidFill>
                <a:latin typeface="Times New Roman"/>
                <a:ea typeface="Times New Roman"/>
                <a:cs typeface="Times New Roman"/>
                <a:sym typeface="Times New Roman"/>
              </a:rPr>
              <a:t>The system works almost perfectly under reasonable lighting conditions and image depths. </a:t>
            </a:r>
            <a:endParaRPr/>
          </a:p>
          <a:p>
            <a:pPr marL="342900" lvl="0" indent="-342900" algn="just" rtl="0">
              <a:lnSpc>
                <a:spcPct val="80000"/>
              </a:lnSpc>
              <a:spcBef>
                <a:spcPts val="400"/>
              </a:spcBef>
              <a:spcAft>
                <a:spcPts val="0"/>
              </a:spcAft>
              <a:buClr>
                <a:schemeClr val="dk1"/>
              </a:buClr>
              <a:buSzPts val="2000"/>
              <a:buChar char="•"/>
            </a:pPr>
            <a:r>
              <a:rPr lang="en-IN" sz="2000">
                <a:solidFill>
                  <a:schemeClr val="dk1"/>
                </a:solidFill>
                <a:latin typeface="Times New Roman"/>
                <a:ea typeface="Times New Roman"/>
                <a:cs typeface="Times New Roman"/>
                <a:sym typeface="Times New Roman"/>
              </a:rPr>
              <a:t>It is also possible to set up a blacklist of individuals who are regarded as a threat, and to set up alarms or notifications that are triggered when a blacklisted individual appears in front of the camera at the point of access. </a:t>
            </a:r>
            <a:endParaRPr/>
          </a:p>
          <a:p>
            <a:pPr marL="342900" lvl="0" indent="-342900" algn="just" rtl="0">
              <a:lnSpc>
                <a:spcPct val="80000"/>
              </a:lnSpc>
              <a:spcBef>
                <a:spcPts val="400"/>
              </a:spcBef>
              <a:spcAft>
                <a:spcPts val="0"/>
              </a:spcAft>
              <a:buClr>
                <a:schemeClr val="dk1"/>
              </a:buClr>
              <a:buSzPts val="2000"/>
              <a:buChar char="•"/>
            </a:pPr>
            <a:r>
              <a:rPr lang="en-IN" sz="2000">
                <a:latin typeface="Times New Roman"/>
                <a:ea typeface="Times New Roman"/>
                <a:cs typeface="Times New Roman"/>
                <a:sym typeface="Times New Roman"/>
              </a:rPr>
              <a:t>We can even keep a record of person entered and exit such as time and date.</a:t>
            </a:r>
            <a:endParaRPr sz="2000">
              <a:solidFill>
                <a:schemeClr val="dk1"/>
              </a:solidFill>
              <a:latin typeface="Times New Roman"/>
              <a:ea typeface="Times New Roman"/>
              <a:cs typeface="Times New Roman"/>
              <a:sym typeface="Times New Roman"/>
            </a:endParaRPr>
          </a:p>
          <a:p>
            <a:pPr marL="342900" lvl="0" indent="-342900" algn="l" rtl="0">
              <a:lnSpc>
                <a:spcPct val="80000"/>
              </a:lnSpc>
              <a:spcBef>
                <a:spcPts val="400"/>
              </a:spcBef>
              <a:spcAft>
                <a:spcPts val="0"/>
              </a:spcAft>
              <a:buClr>
                <a:schemeClr val="dk1"/>
              </a:buClr>
              <a:buSzPts val="2000"/>
              <a:buNone/>
            </a:pP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b="1" i="1">
                <a:latin typeface="Bree Serif"/>
                <a:ea typeface="Bree Serif"/>
                <a:cs typeface="Bree Serif"/>
                <a:sym typeface="Bree Serif"/>
              </a:rPr>
              <a:t>ID GENERATION</a:t>
            </a:r>
            <a:endParaRPr sz="3200" b="1" i="1">
              <a:latin typeface="Bree Serif"/>
              <a:ea typeface="Bree Serif"/>
              <a:cs typeface="Bree Serif"/>
              <a:sym typeface="Bree Serif"/>
            </a:endParaRPr>
          </a:p>
        </p:txBody>
      </p:sp>
      <p:pic>
        <p:nvPicPr>
          <p:cNvPr id="234" name="Google Shape;234;p43"/>
          <p:cNvPicPr preferRelativeResize="0"/>
          <p:nvPr/>
        </p:nvPicPr>
        <p:blipFill>
          <a:blip r:embed="rId3">
            <a:alphaModFix/>
          </a:blip>
          <a:stretch>
            <a:fillRect/>
          </a:stretch>
        </p:blipFill>
        <p:spPr>
          <a:xfrm>
            <a:off x="311700" y="1509267"/>
            <a:ext cx="8839201" cy="46128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500" b="1" i="1">
                <a:latin typeface="Bree Serif"/>
                <a:ea typeface="Bree Serif"/>
                <a:cs typeface="Bree Serif"/>
                <a:sym typeface="Bree Serif"/>
              </a:rPr>
              <a:t>TRAINING OF THE IMAGE </a:t>
            </a:r>
            <a:endParaRPr sz="3500" b="1" i="1">
              <a:latin typeface="Bree Serif"/>
              <a:ea typeface="Bree Serif"/>
              <a:cs typeface="Bree Serif"/>
              <a:sym typeface="Bree Serif"/>
            </a:endParaRPr>
          </a:p>
        </p:txBody>
      </p:sp>
      <p:pic>
        <p:nvPicPr>
          <p:cNvPr id="240" name="Google Shape;240;p44"/>
          <p:cNvPicPr preferRelativeResize="0"/>
          <p:nvPr/>
        </p:nvPicPr>
        <p:blipFill>
          <a:blip r:embed="rId3">
            <a:alphaModFix/>
          </a:blip>
          <a:stretch>
            <a:fillRect/>
          </a:stretch>
        </p:blipFill>
        <p:spPr>
          <a:xfrm>
            <a:off x="152400" y="1509267"/>
            <a:ext cx="8839199" cy="47151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5"/>
          <p:cNvSpPr txBox="1">
            <a:spLocks noGrp="1"/>
          </p:cNvSpPr>
          <p:nvPr>
            <p:ph type="title"/>
          </p:nvPr>
        </p:nvSpPr>
        <p:spPr>
          <a:xfrm>
            <a:off x="311700" y="93701"/>
            <a:ext cx="8520600" cy="93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900" b="1" i="1">
                <a:latin typeface="Bree Serif"/>
                <a:ea typeface="Bree Serif"/>
                <a:cs typeface="Bree Serif"/>
                <a:sym typeface="Bree Serif"/>
              </a:rPr>
              <a:t>USER LOG </a:t>
            </a:r>
            <a:endParaRPr sz="3900" b="1" i="1">
              <a:latin typeface="Bree Serif"/>
              <a:ea typeface="Bree Serif"/>
              <a:cs typeface="Bree Serif"/>
              <a:sym typeface="Bree Serif"/>
            </a:endParaRPr>
          </a:p>
        </p:txBody>
      </p:sp>
      <p:pic>
        <p:nvPicPr>
          <p:cNvPr id="246" name="Google Shape;246;p45"/>
          <p:cNvPicPr preferRelativeResize="0"/>
          <p:nvPr/>
        </p:nvPicPr>
        <p:blipFill>
          <a:blip r:embed="rId3">
            <a:alphaModFix/>
          </a:blip>
          <a:stretch>
            <a:fillRect/>
          </a:stretch>
        </p:blipFill>
        <p:spPr>
          <a:xfrm>
            <a:off x="152400" y="1183000"/>
            <a:ext cx="8839199" cy="52065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6"/>
          <p:cNvSpPr txBox="1">
            <a:spLocks noGrp="1"/>
          </p:cNvSpPr>
          <p:nvPr>
            <p:ph type="title"/>
          </p:nvPr>
        </p:nvSpPr>
        <p:spPr>
          <a:xfrm>
            <a:off x="311700" y="187375"/>
            <a:ext cx="8520600" cy="14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200" b="1" i="1">
                <a:latin typeface="Bree Serif"/>
                <a:ea typeface="Bree Serif"/>
                <a:cs typeface="Bree Serif"/>
                <a:sym typeface="Bree Serif"/>
              </a:rPr>
              <a:t>DATABASE IMAGE  STORING(known)</a:t>
            </a:r>
            <a:endParaRPr sz="3400" b="1" i="1">
              <a:latin typeface="Bree Serif"/>
              <a:ea typeface="Bree Serif"/>
              <a:cs typeface="Bree Serif"/>
              <a:sym typeface="Bree Serif"/>
            </a:endParaRPr>
          </a:p>
        </p:txBody>
      </p:sp>
      <p:pic>
        <p:nvPicPr>
          <p:cNvPr id="252" name="Google Shape;252;p46"/>
          <p:cNvPicPr preferRelativeResize="0"/>
          <p:nvPr/>
        </p:nvPicPr>
        <p:blipFill>
          <a:blip r:embed="rId3">
            <a:alphaModFix/>
          </a:blip>
          <a:stretch>
            <a:fillRect/>
          </a:stretch>
        </p:blipFill>
        <p:spPr>
          <a:xfrm>
            <a:off x="152400" y="2052667"/>
            <a:ext cx="8839201" cy="46470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100" b="1" i="1">
                <a:latin typeface="Bree Serif"/>
                <a:ea typeface="Bree Serif"/>
                <a:cs typeface="Bree Serif"/>
                <a:sym typeface="Bree Serif"/>
              </a:rPr>
              <a:t>DATABASE IMAGE STORING (unknown)</a:t>
            </a:r>
            <a:endParaRPr sz="3100" b="1" i="1">
              <a:latin typeface="Bree Serif"/>
              <a:ea typeface="Bree Serif"/>
              <a:cs typeface="Bree Serif"/>
              <a:sym typeface="Bree Serif"/>
            </a:endParaRPr>
          </a:p>
        </p:txBody>
      </p:sp>
      <p:pic>
        <p:nvPicPr>
          <p:cNvPr id="258" name="Google Shape;258;p47"/>
          <p:cNvPicPr preferRelativeResize="0"/>
          <p:nvPr/>
        </p:nvPicPr>
        <p:blipFill>
          <a:blip r:embed="rId3">
            <a:alphaModFix/>
          </a:blip>
          <a:stretch>
            <a:fillRect/>
          </a:stretch>
        </p:blipFill>
        <p:spPr>
          <a:xfrm>
            <a:off x="152400" y="1509267"/>
            <a:ext cx="8839199" cy="45213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8"/>
          <p:cNvSpPr txBox="1">
            <a:spLocks noGrp="1"/>
          </p:cNvSpPr>
          <p:nvPr>
            <p:ph type="title"/>
          </p:nvPr>
        </p:nvSpPr>
        <p:spPr>
          <a:xfrm>
            <a:off x="311700" y="168650"/>
            <a:ext cx="8520600" cy="7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700" b="1" i="1">
                <a:latin typeface="Bree Serif"/>
                <a:ea typeface="Bree Serif"/>
                <a:cs typeface="Bree Serif"/>
                <a:sym typeface="Bree Serif"/>
              </a:rPr>
              <a:t>USER LOG (database)</a:t>
            </a:r>
            <a:endParaRPr sz="3700" b="1" i="1">
              <a:latin typeface="Bree Serif"/>
              <a:ea typeface="Bree Serif"/>
              <a:cs typeface="Bree Serif"/>
              <a:sym typeface="Bree Serif"/>
            </a:endParaRPr>
          </a:p>
        </p:txBody>
      </p:sp>
      <p:pic>
        <p:nvPicPr>
          <p:cNvPr id="264" name="Google Shape;264;p48"/>
          <p:cNvPicPr preferRelativeResize="0"/>
          <p:nvPr/>
        </p:nvPicPr>
        <p:blipFill>
          <a:blip r:embed="rId3">
            <a:alphaModFix/>
          </a:blip>
          <a:stretch>
            <a:fillRect/>
          </a:stretch>
        </p:blipFill>
        <p:spPr>
          <a:xfrm>
            <a:off x="789500" y="1014375"/>
            <a:ext cx="7397734" cy="5653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300" b="1" i="1">
                <a:latin typeface="Bree Serif"/>
                <a:ea typeface="Bree Serif"/>
                <a:cs typeface="Bree Serif"/>
                <a:sym typeface="Bree Serif"/>
              </a:rPr>
              <a:t>USER INFORMATION</a:t>
            </a:r>
            <a:endParaRPr sz="3300" b="1" i="1">
              <a:latin typeface="Bree Serif"/>
              <a:ea typeface="Bree Serif"/>
              <a:cs typeface="Bree Serif"/>
              <a:sym typeface="Bree Serif"/>
            </a:endParaRPr>
          </a:p>
        </p:txBody>
      </p:sp>
      <p:pic>
        <p:nvPicPr>
          <p:cNvPr id="270" name="Google Shape;270;p49"/>
          <p:cNvPicPr preferRelativeResize="0"/>
          <p:nvPr/>
        </p:nvPicPr>
        <p:blipFill>
          <a:blip r:embed="rId3">
            <a:alphaModFix/>
          </a:blip>
          <a:stretch>
            <a:fillRect/>
          </a:stretch>
        </p:blipFill>
        <p:spPr>
          <a:xfrm>
            <a:off x="1148663" y="1356867"/>
            <a:ext cx="6846670" cy="51963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0"/>
          <p:cNvSpPr txBox="1">
            <a:spLocks noGrp="1"/>
          </p:cNvSpPr>
          <p:nvPr>
            <p:ph type="title"/>
          </p:nvPr>
        </p:nvSpPr>
        <p:spPr>
          <a:xfrm>
            <a:off x="311700" y="5"/>
            <a:ext cx="8520600" cy="121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b="1" i="1">
                <a:latin typeface="Bree Serif"/>
                <a:ea typeface="Bree Serif"/>
                <a:cs typeface="Bree Serif"/>
                <a:sym typeface="Bree Serif"/>
              </a:rPr>
              <a:t>ACCESSING IMAGE FOR DETECTION FROM DATABASE</a:t>
            </a:r>
            <a:endParaRPr sz="3200" b="1" i="1">
              <a:latin typeface="Bree Serif"/>
              <a:ea typeface="Bree Serif"/>
              <a:cs typeface="Bree Serif"/>
              <a:sym typeface="Bree Serif"/>
            </a:endParaRPr>
          </a:p>
        </p:txBody>
      </p:sp>
      <p:pic>
        <p:nvPicPr>
          <p:cNvPr id="276" name="Google Shape;276;p50"/>
          <p:cNvPicPr preferRelativeResize="0"/>
          <p:nvPr/>
        </p:nvPicPr>
        <p:blipFill>
          <a:blip r:embed="rId3">
            <a:alphaModFix/>
          </a:blip>
          <a:stretch>
            <a:fillRect/>
          </a:stretch>
        </p:blipFill>
        <p:spPr>
          <a:xfrm>
            <a:off x="152400" y="1370405"/>
            <a:ext cx="8839202" cy="5174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a:spLocks noGrp="1"/>
          </p:cNvSpPr>
          <p:nvPr>
            <p:ph type="title"/>
          </p:nvPr>
        </p:nvSpPr>
        <p:spPr>
          <a:xfrm>
            <a:off x="311700" y="593417"/>
            <a:ext cx="8520600" cy="463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IN" sz="5300" b="1">
                <a:latin typeface="Bree Serif"/>
                <a:ea typeface="Bree Serif"/>
                <a:cs typeface="Bree Serif"/>
                <a:sym typeface="Bree Serif"/>
              </a:rPr>
              <a:t>THANK YOU</a:t>
            </a:r>
            <a:endParaRPr sz="5300" b="1">
              <a:latin typeface="Bree Serif"/>
              <a:ea typeface="Bree Serif"/>
              <a:cs typeface="Bree Serif"/>
              <a:sym typeface="Bree Serif"/>
            </a:endParaRPr>
          </a:p>
          <a:p>
            <a:pPr marL="0" lvl="0" indent="0" algn="r" rtl="0">
              <a:spcBef>
                <a:spcPts val="0"/>
              </a:spcBef>
              <a:spcAft>
                <a:spcPts val="0"/>
              </a:spcAft>
              <a:buNone/>
            </a:pPr>
            <a:endParaRPr sz="4500" b="1">
              <a:latin typeface="Bree Serif"/>
              <a:ea typeface="Bree Serif"/>
              <a:cs typeface="Bree Serif"/>
              <a:sym typeface="Bree Serif"/>
            </a:endParaRPr>
          </a:p>
          <a:p>
            <a:pPr marL="0" lvl="0" indent="0" algn="r" rtl="0">
              <a:spcBef>
                <a:spcPts val="0"/>
              </a:spcBef>
              <a:spcAft>
                <a:spcPts val="0"/>
              </a:spcAft>
              <a:buNone/>
            </a:pPr>
            <a:endParaRPr sz="4500" b="1">
              <a:latin typeface="Bree Serif"/>
              <a:ea typeface="Bree Serif"/>
              <a:cs typeface="Bree Serif"/>
              <a:sym typeface="Bree Serif"/>
            </a:endParaRPr>
          </a:p>
          <a:p>
            <a:pPr marL="0" lvl="0" indent="0" algn="r" rtl="0">
              <a:spcBef>
                <a:spcPts val="0"/>
              </a:spcBef>
              <a:spcAft>
                <a:spcPts val="0"/>
              </a:spcAft>
              <a:buNone/>
            </a:pPr>
            <a:endParaRPr sz="4500" b="1">
              <a:latin typeface="Bree Serif"/>
              <a:ea typeface="Bree Serif"/>
              <a:cs typeface="Bree Serif"/>
              <a:sym typeface="Bree Serif"/>
            </a:endParaRPr>
          </a:p>
          <a:p>
            <a:pPr marL="0" lvl="0" indent="0" algn="r" rtl="0">
              <a:spcBef>
                <a:spcPts val="0"/>
              </a:spcBef>
              <a:spcAft>
                <a:spcPts val="0"/>
              </a:spcAft>
              <a:buNone/>
            </a:pPr>
            <a:r>
              <a:rPr lang="en-IN" sz="4500" b="1">
                <a:latin typeface="Bree Serif"/>
                <a:ea typeface="Bree Serif"/>
                <a:cs typeface="Bree Serif"/>
                <a:sym typeface="Bree Serif"/>
              </a:rPr>
              <a:t>-TEAM HOUSTON</a:t>
            </a:r>
            <a:endParaRPr sz="4500" b="1">
              <a:latin typeface="Bree Serif"/>
              <a:ea typeface="Bree Serif"/>
              <a:cs typeface="Bree Serif"/>
              <a:sym typeface="Bree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457200" y="274700"/>
            <a:ext cx="747000" cy="6583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800"/>
              <a:buNone/>
            </a:pPr>
            <a:r>
              <a:rPr lang="en-IN" sz="2800" b="1">
                <a:latin typeface="Bree Serif"/>
                <a:ea typeface="Bree Serif"/>
                <a:cs typeface="Bree Serif"/>
                <a:sym typeface="Bree Serif"/>
              </a:rPr>
              <a:t>W</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O</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R</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K</a:t>
            </a:r>
            <a:endParaRPr sz="2800" b="1">
              <a:latin typeface="Bree Serif"/>
              <a:ea typeface="Bree Serif"/>
              <a:cs typeface="Bree Serif"/>
              <a:sym typeface="Bree Serif"/>
            </a:endParaRPr>
          </a:p>
          <a:p>
            <a:pPr marL="0" lvl="0" indent="0" algn="l" rtl="0">
              <a:spcBef>
                <a:spcPts val="0"/>
              </a:spcBef>
              <a:spcAft>
                <a:spcPts val="0"/>
              </a:spcAft>
              <a:buSzPts val="1800"/>
              <a:buNone/>
            </a:pP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F</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L</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O</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W</a:t>
            </a:r>
            <a:endParaRPr sz="2800" b="1">
              <a:latin typeface="Bree Serif"/>
              <a:ea typeface="Bree Serif"/>
              <a:cs typeface="Bree Serif"/>
              <a:sym typeface="Bree Serif"/>
            </a:endParaRPr>
          </a:p>
          <a:p>
            <a:pPr marL="0" lvl="0" indent="0" algn="l" rtl="0">
              <a:spcBef>
                <a:spcPts val="0"/>
              </a:spcBef>
              <a:spcAft>
                <a:spcPts val="0"/>
              </a:spcAft>
              <a:buSzPts val="1800"/>
              <a:buNone/>
            </a:pP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M</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O</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D</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E</a:t>
            </a:r>
            <a:endParaRPr sz="2800" b="1">
              <a:latin typeface="Bree Serif"/>
              <a:ea typeface="Bree Serif"/>
              <a:cs typeface="Bree Serif"/>
              <a:sym typeface="Bree Serif"/>
            </a:endParaRPr>
          </a:p>
          <a:p>
            <a:pPr marL="0" lvl="0" indent="0" algn="l" rtl="0">
              <a:spcBef>
                <a:spcPts val="0"/>
              </a:spcBef>
              <a:spcAft>
                <a:spcPts val="0"/>
              </a:spcAft>
              <a:buSzPts val="1800"/>
              <a:buNone/>
            </a:pPr>
            <a:r>
              <a:rPr lang="en-IN" sz="2800" b="1">
                <a:latin typeface="Bree Serif"/>
                <a:ea typeface="Bree Serif"/>
                <a:cs typeface="Bree Serif"/>
                <a:sym typeface="Bree Serif"/>
              </a:rPr>
              <a:t>L</a:t>
            </a:r>
            <a:endParaRPr sz="2800" b="1">
              <a:latin typeface="Bree Serif"/>
              <a:ea typeface="Bree Serif"/>
              <a:cs typeface="Bree Serif"/>
              <a:sym typeface="Bree Serif"/>
            </a:endParaRPr>
          </a:p>
          <a:p>
            <a:pPr marL="0" lvl="0" indent="0" algn="l" rtl="0">
              <a:spcBef>
                <a:spcPts val="0"/>
              </a:spcBef>
              <a:spcAft>
                <a:spcPts val="0"/>
              </a:spcAft>
              <a:buSzPts val="1800"/>
              <a:buNone/>
            </a:pPr>
            <a:endParaRPr sz="2800" b="1">
              <a:latin typeface="Bree Serif"/>
              <a:ea typeface="Bree Serif"/>
              <a:cs typeface="Bree Serif"/>
              <a:sym typeface="Bree Serif"/>
            </a:endParaRPr>
          </a:p>
        </p:txBody>
      </p:sp>
      <p:pic>
        <p:nvPicPr>
          <p:cNvPr id="79" name="Google Shape;79;p17"/>
          <p:cNvPicPr preferRelativeResize="0"/>
          <p:nvPr/>
        </p:nvPicPr>
        <p:blipFill rotWithShape="1">
          <a:blip r:embed="rId3">
            <a:alphaModFix/>
          </a:blip>
          <a:srcRect/>
          <a:stretch/>
        </p:blipFill>
        <p:spPr>
          <a:xfrm>
            <a:off x="1887275" y="75500"/>
            <a:ext cx="6561381" cy="6553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57200" y="208545"/>
            <a:ext cx="8229600" cy="705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500" b="1" i="1">
                <a:latin typeface="Bree Serif"/>
                <a:ea typeface="Bree Serif"/>
                <a:cs typeface="Bree Serif"/>
                <a:sym typeface="Bree Serif"/>
              </a:rPr>
              <a:t>Local Binary Pattern</a:t>
            </a:r>
            <a:endParaRPr sz="4500" b="1" i="1">
              <a:latin typeface="Bree Serif"/>
              <a:ea typeface="Bree Serif"/>
              <a:cs typeface="Bree Serif"/>
              <a:sym typeface="Bree Serif"/>
            </a:endParaRPr>
          </a:p>
        </p:txBody>
      </p:sp>
      <p:sp>
        <p:nvSpPr>
          <p:cNvPr id="85" name="Google Shape;85;p1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457200" lvl="0" indent="-381000" algn="l" rtl="0">
              <a:lnSpc>
                <a:spcPct val="115000"/>
              </a:lnSpc>
              <a:spcBef>
                <a:spcPts val="0"/>
              </a:spcBef>
              <a:spcAft>
                <a:spcPts val="0"/>
              </a:spcAft>
              <a:buClr>
                <a:srgbClr val="595959"/>
              </a:buClr>
              <a:buSzPts val="2400"/>
              <a:buFont typeface="Times New Roman"/>
              <a:buChar char="●"/>
            </a:pPr>
            <a:r>
              <a:rPr lang="en-IN" sz="2400">
                <a:solidFill>
                  <a:srgbClr val="595959"/>
                </a:solidFill>
                <a:latin typeface="Times New Roman"/>
                <a:ea typeface="Times New Roman"/>
                <a:cs typeface="Times New Roman"/>
                <a:sym typeface="Times New Roman"/>
              </a:rPr>
              <a:t>It defines an ordered set of binary comparison of pixels intensities between the center pixel and its eight surroundings</a:t>
            </a:r>
            <a:endParaRPr sz="2400">
              <a:solidFill>
                <a:srgbClr val="595959"/>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rgbClr val="595959"/>
              </a:buClr>
              <a:buSzPts val="2400"/>
              <a:buFont typeface="Times New Roman"/>
              <a:buChar char="●"/>
            </a:pPr>
            <a:r>
              <a:rPr lang="en-IN" sz="2400">
                <a:solidFill>
                  <a:srgbClr val="595959"/>
                </a:solidFill>
                <a:latin typeface="Times New Roman"/>
                <a:ea typeface="Times New Roman"/>
                <a:cs typeface="Times New Roman"/>
                <a:sym typeface="Times New Roman"/>
              </a:rPr>
              <a:t> Used to determine Local Features of the face.</a:t>
            </a:r>
            <a:endParaRPr sz="2400">
              <a:solidFill>
                <a:srgbClr val="595959"/>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rgbClr val="595959"/>
              </a:buClr>
              <a:buSzPts val="2400"/>
              <a:buFont typeface="Times New Roman"/>
              <a:buChar char="●"/>
            </a:pPr>
            <a:r>
              <a:rPr lang="en-IN" sz="2400">
                <a:solidFill>
                  <a:srgbClr val="595959"/>
                </a:solidFill>
                <a:latin typeface="Times New Roman"/>
                <a:ea typeface="Times New Roman"/>
                <a:cs typeface="Times New Roman"/>
                <a:sym typeface="Times New Roman"/>
              </a:rPr>
              <a:t>Summarizes the local special structure of an image</a:t>
            </a:r>
            <a:endParaRPr sz="2400">
              <a:solidFill>
                <a:srgbClr val="595959"/>
              </a:solidFill>
              <a:latin typeface="Times New Roman"/>
              <a:ea typeface="Times New Roman"/>
              <a:cs typeface="Times New Roman"/>
              <a:sym typeface="Times New Roman"/>
            </a:endParaRPr>
          </a:p>
          <a:p>
            <a:pPr marL="457200" lvl="0" indent="0" algn="l" rtl="0">
              <a:lnSpc>
                <a:spcPct val="115000"/>
              </a:lnSpc>
              <a:spcBef>
                <a:spcPts val="1600"/>
              </a:spcBef>
              <a:spcAft>
                <a:spcPts val="0"/>
              </a:spcAft>
              <a:buClr>
                <a:schemeClr val="dk1"/>
              </a:buClr>
              <a:buSzPts val="1100"/>
              <a:buFont typeface="Arial"/>
              <a:buNone/>
            </a:pPr>
            <a:endParaRPr sz="2200">
              <a:solidFill>
                <a:srgbClr val="595959"/>
              </a:solidFill>
              <a:latin typeface="Times New Roman"/>
              <a:ea typeface="Times New Roman"/>
              <a:cs typeface="Times New Roman"/>
              <a:sym typeface="Times New Roman"/>
            </a:endParaRPr>
          </a:p>
          <a:p>
            <a:pPr marL="0" lvl="0" indent="0" algn="l" rtl="0">
              <a:lnSpc>
                <a:spcPct val="100000"/>
              </a:lnSpc>
              <a:spcBef>
                <a:spcPts val="1600"/>
              </a:spcBef>
              <a:spcAft>
                <a:spcPts val="0"/>
              </a:spcAft>
              <a:buSzPts val="1800"/>
              <a:buNone/>
            </a:pPr>
            <a:endParaRPr/>
          </a:p>
        </p:txBody>
      </p:sp>
      <p:pic>
        <p:nvPicPr>
          <p:cNvPr id="86" name="Google Shape;86;p18"/>
          <p:cNvPicPr preferRelativeResize="0"/>
          <p:nvPr/>
        </p:nvPicPr>
        <p:blipFill rotWithShape="1">
          <a:blip r:embed="rId3">
            <a:alphaModFix/>
          </a:blip>
          <a:srcRect/>
          <a:stretch/>
        </p:blipFill>
        <p:spPr>
          <a:xfrm>
            <a:off x="729488" y="3731550"/>
            <a:ext cx="7685025" cy="2702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85525" y="304654"/>
            <a:ext cx="880800" cy="62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L</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B</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P</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F</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L</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O</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W</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C</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H</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A</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R</a:t>
            </a:r>
            <a:endParaRPr sz="3200">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3200">
                <a:latin typeface="Bree Serif"/>
                <a:ea typeface="Bree Serif"/>
                <a:cs typeface="Bree Serif"/>
                <a:sym typeface="Bree Serif"/>
              </a:rPr>
              <a:t>T</a:t>
            </a:r>
            <a:endParaRPr sz="3200">
              <a:latin typeface="Bree Serif"/>
              <a:ea typeface="Bree Serif"/>
              <a:cs typeface="Bree Serif"/>
              <a:sym typeface="Bree Serif"/>
            </a:endParaRPr>
          </a:p>
        </p:txBody>
      </p:sp>
      <p:pic>
        <p:nvPicPr>
          <p:cNvPr id="92" name="Google Shape;92;p19"/>
          <p:cNvPicPr preferRelativeResize="0"/>
          <p:nvPr/>
        </p:nvPicPr>
        <p:blipFill rotWithShape="1">
          <a:blip r:embed="rId3">
            <a:alphaModFix/>
          </a:blip>
          <a:srcRect/>
          <a:stretch/>
        </p:blipFill>
        <p:spPr>
          <a:xfrm>
            <a:off x="3752850" y="0"/>
            <a:ext cx="1896411" cy="6857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4800" b="1" i="1">
                <a:latin typeface="Bree Serif"/>
                <a:ea typeface="Bree Serif"/>
                <a:cs typeface="Bree Serif"/>
                <a:sym typeface="Bree Serif"/>
              </a:rPr>
              <a:t>Flow Chart Process</a:t>
            </a:r>
            <a:endParaRPr sz="4800" b="1" i="1">
              <a:latin typeface="Bree Serif"/>
              <a:ea typeface="Bree Serif"/>
              <a:cs typeface="Bree Serif"/>
              <a:sym typeface="Bree Serif"/>
            </a:endParaRPr>
          </a:p>
        </p:txBody>
      </p:sp>
      <p:sp>
        <p:nvSpPr>
          <p:cNvPr id="98" name="Google Shape;98;p2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457200" lvl="0" indent="-428625" algn="l" rtl="0">
              <a:lnSpc>
                <a:spcPct val="100000"/>
              </a:lnSpc>
              <a:spcBef>
                <a:spcPts val="360"/>
              </a:spcBef>
              <a:spcAft>
                <a:spcPts val="0"/>
              </a:spcAft>
              <a:buSzPts val="3150"/>
              <a:buFont typeface="Times New Roman"/>
              <a:buChar char="•"/>
            </a:pPr>
            <a:r>
              <a:rPr lang="en-IN" sz="2850">
                <a:latin typeface="Times New Roman"/>
                <a:ea typeface="Times New Roman"/>
                <a:cs typeface="Times New Roman"/>
                <a:sym typeface="Times New Roman"/>
              </a:rPr>
              <a:t>Captures an Image and then stores it</a:t>
            </a:r>
            <a:endParaRPr sz="2850">
              <a:latin typeface="Times New Roman"/>
              <a:ea typeface="Times New Roman"/>
              <a:cs typeface="Times New Roman"/>
              <a:sym typeface="Times New Roman"/>
            </a:endParaRPr>
          </a:p>
          <a:p>
            <a:pPr marL="457200" lvl="0" indent="-409575" algn="l" rtl="0">
              <a:lnSpc>
                <a:spcPct val="100000"/>
              </a:lnSpc>
              <a:spcBef>
                <a:spcPts val="0"/>
              </a:spcBef>
              <a:spcAft>
                <a:spcPts val="0"/>
              </a:spcAft>
              <a:buSzPts val="2850"/>
              <a:buFont typeface="Times New Roman"/>
              <a:buChar char="•"/>
            </a:pPr>
            <a:r>
              <a:rPr lang="en-IN" sz="2850">
                <a:latin typeface="Times New Roman"/>
                <a:ea typeface="Times New Roman"/>
                <a:cs typeface="Times New Roman"/>
                <a:sym typeface="Times New Roman"/>
              </a:rPr>
              <a:t>The process will divide the image into several blocks</a:t>
            </a:r>
            <a:endParaRPr sz="2850">
              <a:latin typeface="Times New Roman"/>
              <a:ea typeface="Times New Roman"/>
              <a:cs typeface="Times New Roman"/>
              <a:sym typeface="Times New Roman"/>
            </a:endParaRPr>
          </a:p>
          <a:p>
            <a:pPr marL="457200" lvl="0" indent="-409575" algn="l" rtl="0">
              <a:lnSpc>
                <a:spcPct val="100000"/>
              </a:lnSpc>
              <a:spcBef>
                <a:spcPts val="0"/>
              </a:spcBef>
              <a:spcAft>
                <a:spcPts val="0"/>
              </a:spcAft>
              <a:buSzPts val="2850"/>
              <a:buFont typeface="Times New Roman"/>
              <a:buChar char="•"/>
            </a:pPr>
            <a:r>
              <a:rPr lang="en-IN" sz="2850">
                <a:latin typeface="Times New Roman"/>
                <a:ea typeface="Times New Roman"/>
                <a:cs typeface="Times New Roman"/>
                <a:sym typeface="Times New Roman"/>
              </a:rPr>
              <a:t>Histograms will be calculated for each block, then it will be concentrated into a single histogram</a:t>
            </a:r>
            <a:endParaRPr sz="2850">
              <a:latin typeface="Times New Roman"/>
              <a:ea typeface="Times New Roman"/>
              <a:cs typeface="Times New Roman"/>
              <a:sym typeface="Times New Roman"/>
            </a:endParaRPr>
          </a:p>
          <a:p>
            <a:pPr marL="457200" lvl="0" indent="-409575" algn="l" rtl="0">
              <a:lnSpc>
                <a:spcPct val="100000"/>
              </a:lnSpc>
              <a:spcBef>
                <a:spcPts val="0"/>
              </a:spcBef>
              <a:spcAft>
                <a:spcPts val="0"/>
              </a:spcAft>
              <a:buSzPts val="2850"/>
              <a:buFont typeface="Times New Roman"/>
              <a:buChar char="•"/>
            </a:pPr>
            <a:r>
              <a:rPr lang="en-IN" sz="2850">
                <a:latin typeface="Times New Roman"/>
                <a:ea typeface="Times New Roman"/>
                <a:cs typeface="Times New Roman"/>
                <a:sym typeface="Times New Roman"/>
              </a:rPr>
              <a:t>As a result, the facial recognition  is represented by lbp  and the shape of the face is obtained.</a:t>
            </a:r>
            <a:endParaRPr sz="2850">
              <a:latin typeface="Times New Roman"/>
              <a:ea typeface="Times New Roman"/>
              <a:cs typeface="Times New Roman"/>
              <a:sym typeface="Times New Roman"/>
            </a:endParaRPr>
          </a:p>
          <a:p>
            <a:pPr marL="914400" lvl="0" indent="0" algn="l" rtl="0">
              <a:lnSpc>
                <a:spcPct val="100000"/>
              </a:lnSpc>
              <a:spcBef>
                <a:spcPts val="360"/>
              </a:spcBef>
              <a:spcAft>
                <a:spcPts val="0"/>
              </a:spcAft>
              <a:buSzPts val="1800"/>
              <a:buNone/>
            </a:pPr>
            <a:endParaRPr sz="255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sz="3600" b="1" i="1">
                <a:latin typeface="Bree Serif"/>
                <a:ea typeface="Bree Serif"/>
                <a:cs typeface="Bree Serif"/>
                <a:sym typeface="Bree Serif"/>
              </a:rPr>
              <a:t>Packages Used</a:t>
            </a:r>
            <a:endParaRPr sz="3600" b="1" i="1">
              <a:latin typeface="Bree Serif"/>
              <a:ea typeface="Bree Serif"/>
              <a:cs typeface="Bree Serif"/>
              <a:sym typeface="Bree Serif"/>
            </a:endParaRPr>
          </a:p>
        </p:txBody>
      </p:sp>
      <p:sp>
        <p:nvSpPr>
          <p:cNvPr id="104" name="Google Shape;104;p21"/>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457200" lvl="0" indent="-400050" algn="l" rtl="0">
              <a:spcBef>
                <a:spcPts val="360"/>
              </a:spcBef>
              <a:spcAft>
                <a:spcPts val="0"/>
              </a:spcAft>
              <a:buSzPts val="2700"/>
              <a:buFont typeface="Verdana"/>
              <a:buChar char="•"/>
            </a:pPr>
            <a:r>
              <a:rPr lang="en-IN" sz="2700">
                <a:latin typeface="Verdana"/>
                <a:ea typeface="Verdana"/>
                <a:cs typeface="Verdana"/>
                <a:sym typeface="Verdana"/>
              </a:rPr>
              <a:t>tkinter</a:t>
            </a:r>
            <a:endParaRPr sz="2700">
              <a:latin typeface="Verdana"/>
              <a:ea typeface="Verdana"/>
              <a:cs typeface="Verdana"/>
              <a:sym typeface="Verdana"/>
            </a:endParaRPr>
          </a:p>
          <a:p>
            <a:pPr marL="457200" lvl="0" indent="-400050" algn="l" rtl="0">
              <a:spcBef>
                <a:spcPts val="0"/>
              </a:spcBef>
              <a:spcAft>
                <a:spcPts val="0"/>
              </a:spcAft>
              <a:buSzPts val="2700"/>
              <a:buFont typeface="Verdana"/>
              <a:buChar char="•"/>
            </a:pPr>
            <a:r>
              <a:rPr lang="en-IN" sz="2700">
                <a:latin typeface="Verdana"/>
                <a:ea typeface="Verdana"/>
                <a:cs typeface="Verdana"/>
                <a:sym typeface="Verdana"/>
              </a:rPr>
              <a:t>cvs,os</a:t>
            </a:r>
            <a:endParaRPr sz="2700">
              <a:latin typeface="Verdana"/>
              <a:ea typeface="Verdana"/>
              <a:cs typeface="Verdana"/>
              <a:sym typeface="Verdana"/>
            </a:endParaRPr>
          </a:p>
          <a:p>
            <a:pPr marL="457200" lvl="0" indent="-400050" algn="l" rtl="0">
              <a:spcBef>
                <a:spcPts val="0"/>
              </a:spcBef>
              <a:spcAft>
                <a:spcPts val="0"/>
              </a:spcAft>
              <a:buSzPts val="2700"/>
              <a:buFont typeface="Verdana"/>
              <a:buChar char="•"/>
            </a:pPr>
            <a:r>
              <a:rPr lang="en-IN" sz="2700">
                <a:latin typeface="Verdana"/>
                <a:ea typeface="Verdana"/>
                <a:cs typeface="Verdana"/>
                <a:sym typeface="Verdana"/>
              </a:rPr>
              <a:t>shutil </a:t>
            </a:r>
            <a:endParaRPr sz="2700">
              <a:latin typeface="Verdana"/>
              <a:ea typeface="Verdana"/>
              <a:cs typeface="Verdana"/>
              <a:sym typeface="Verdana"/>
            </a:endParaRPr>
          </a:p>
          <a:p>
            <a:pPr marL="457200" lvl="0" indent="-400050" algn="l" rtl="0">
              <a:spcBef>
                <a:spcPts val="0"/>
              </a:spcBef>
              <a:spcAft>
                <a:spcPts val="0"/>
              </a:spcAft>
              <a:buSzPts val="2700"/>
              <a:buFont typeface="Verdana"/>
              <a:buChar char="•"/>
            </a:pPr>
            <a:r>
              <a:rPr lang="en-IN" sz="2700">
                <a:latin typeface="Verdana"/>
                <a:ea typeface="Verdana"/>
                <a:cs typeface="Verdana"/>
                <a:sym typeface="Verdana"/>
              </a:rPr>
              <a:t>csv</a:t>
            </a:r>
            <a:endParaRPr sz="2700">
              <a:latin typeface="Verdana"/>
              <a:ea typeface="Verdana"/>
              <a:cs typeface="Verdana"/>
              <a:sym typeface="Verdana"/>
            </a:endParaRPr>
          </a:p>
          <a:p>
            <a:pPr marL="457200" lvl="0" indent="-400050" algn="l" rtl="0">
              <a:spcBef>
                <a:spcPts val="0"/>
              </a:spcBef>
              <a:spcAft>
                <a:spcPts val="0"/>
              </a:spcAft>
              <a:buSzPts val="2700"/>
              <a:buFont typeface="Verdana"/>
              <a:buChar char="•"/>
            </a:pPr>
            <a:r>
              <a:rPr lang="en-IN" sz="2700">
                <a:latin typeface="Verdana"/>
                <a:ea typeface="Verdana"/>
                <a:cs typeface="Verdana"/>
                <a:sym typeface="Verdana"/>
              </a:rPr>
              <a:t>numpy</a:t>
            </a:r>
            <a:endParaRPr sz="2700">
              <a:latin typeface="Verdana"/>
              <a:ea typeface="Verdana"/>
              <a:cs typeface="Verdana"/>
              <a:sym typeface="Verdana"/>
            </a:endParaRPr>
          </a:p>
          <a:p>
            <a:pPr marL="457200" lvl="0" indent="-400050" algn="l" rtl="0">
              <a:spcBef>
                <a:spcPts val="0"/>
              </a:spcBef>
              <a:spcAft>
                <a:spcPts val="0"/>
              </a:spcAft>
              <a:buSzPts val="2700"/>
              <a:buFont typeface="Verdana"/>
              <a:buChar char="•"/>
            </a:pPr>
            <a:r>
              <a:rPr lang="en-IN" sz="2700">
                <a:latin typeface="Verdana"/>
                <a:ea typeface="Verdana"/>
                <a:cs typeface="Verdana"/>
                <a:sym typeface="Verdana"/>
              </a:rPr>
              <a:t>PIL</a:t>
            </a:r>
            <a:endParaRPr sz="2700">
              <a:latin typeface="Verdana"/>
              <a:ea typeface="Verdana"/>
              <a:cs typeface="Verdana"/>
              <a:sym typeface="Verdana"/>
            </a:endParaRPr>
          </a:p>
          <a:p>
            <a:pPr marL="457200" lvl="0" indent="-400050" algn="l" rtl="0">
              <a:spcBef>
                <a:spcPts val="0"/>
              </a:spcBef>
              <a:spcAft>
                <a:spcPts val="0"/>
              </a:spcAft>
              <a:buSzPts val="2700"/>
              <a:buFont typeface="Verdana"/>
              <a:buChar char="•"/>
            </a:pPr>
            <a:r>
              <a:rPr lang="en-IN" sz="2700">
                <a:latin typeface="Verdana"/>
                <a:ea typeface="Verdana"/>
                <a:cs typeface="Verdana"/>
                <a:sym typeface="Verdana"/>
              </a:rPr>
              <a:t>pandas</a:t>
            </a:r>
            <a:endParaRPr sz="2700">
              <a:latin typeface="Verdana"/>
              <a:ea typeface="Verdana"/>
              <a:cs typeface="Verdana"/>
              <a:sym typeface="Verdana"/>
            </a:endParaRPr>
          </a:p>
          <a:p>
            <a:pPr marL="457200" lvl="0" indent="-400050" algn="l" rtl="0">
              <a:spcBef>
                <a:spcPts val="0"/>
              </a:spcBef>
              <a:spcAft>
                <a:spcPts val="0"/>
              </a:spcAft>
              <a:buSzPts val="2700"/>
              <a:buFont typeface="Verdana"/>
              <a:buChar char="•"/>
            </a:pPr>
            <a:r>
              <a:rPr lang="en-IN" sz="2700">
                <a:latin typeface="Verdana"/>
                <a:ea typeface="Verdana"/>
                <a:cs typeface="Verdana"/>
                <a:sym typeface="Verdana"/>
              </a:rPr>
              <a:t>datetime</a:t>
            </a:r>
            <a:endParaRPr sz="2700">
              <a:latin typeface="Verdana"/>
              <a:ea typeface="Verdana"/>
              <a:cs typeface="Verdana"/>
              <a:sym typeface="Verdana"/>
            </a:endParaRPr>
          </a:p>
          <a:p>
            <a:pPr marL="457200" lvl="0" indent="-400050" algn="l" rtl="0">
              <a:spcBef>
                <a:spcPts val="0"/>
              </a:spcBef>
              <a:spcAft>
                <a:spcPts val="0"/>
              </a:spcAft>
              <a:buSzPts val="2700"/>
              <a:buFont typeface="Verdana"/>
              <a:buChar char="•"/>
            </a:pPr>
            <a:r>
              <a:rPr lang="en-IN" sz="2700">
                <a:latin typeface="Verdana"/>
                <a:ea typeface="Verdana"/>
                <a:cs typeface="Verdana"/>
                <a:sym typeface="Verdana"/>
              </a:rPr>
              <a:t>time</a:t>
            </a:r>
            <a:endParaRPr sz="2700">
              <a:latin typeface="Verdana"/>
              <a:ea typeface="Verdana"/>
              <a:cs typeface="Verdana"/>
              <a:sym typeface="Verdana"/>
            </a:endParaRPr>
          </a:p>
          <a:p>
            <a:pPr marL="457200" lvl="0" indent="-400050" algn="l" rtl="0">
              <a:spcBef>
                <a:spcPts val="0"/>
              </a:spcBef>
              <a:spcAft>
                <a:spcPts val="0"/>
              </a:spcAft>
              <a:buSzPts val="2700"/>
              <a:buFont typeface="Verdana"/>
              <a:buChar char="•"/>
            </a:pPr>
            <a:r>
              <a:rPr lang="en-IN" sz="2700">
                <a:latin typeface="Verdana"/>
                <a:ea typeface="Verdana"/>
                <a:cs typeface="Verdana"/>
                <a:sym typeface="Verdana"/>
              </a:rPr>
              <a:t>random</a:t>
            </a:r>
            <a:endParaRPr sz="2700">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457200" y="1456925"/>
            <a:ext cx="8229600" cy="375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IN" sz="6000" b="1" i="1">
                <a:latin typeface="Bree Serif"/>
                <a:ea typeface="Bree Serif"/>
                <a:cs typeface="Bree Serif"/>
                <a:sym typeface="Bree Serif"/>
              </a:rPr>
              <a:t>Multi Person </a:t>
            </a:r>
            <a:endParaRPr sz="6000" b="1" i="1">
              <a:latin typeface="Bree Serif"/>
              <a:ea typeface="Bree Serif"/>
              <a:cs typeface="Bree Serif"/>
              <a:sym typeface="Bree Serif"/>
            </a:endParaRPr>
          </a:p>
          <a:p>
            <a:pPr marL="0" lvl="0" indent="0" algn="ctr" rtl="0">
              <a:lnSpc>
                <a:spcPct val="100000"/>
              </a:lnSpc>
              <a:spcBef>
                <a:spcPts val="0"/>
              </a:spcBef>
              <a:spcAft>
                <a:spcPts val="0"/>
              </a:spcAft>
              <a:buSzPts val="1800"/>
              <a:buNone/>
            </a:pPr>
            <a:r>
              <a:rPr lang="en-IN" sz="6000" b="1" i="1">
                <a:latin typeface="Bree Serif"/>
                <a:ea typeface="Bree Serif"/>
                <a:cs typeface="Bree Serif"/>
                <a:sym typeface="Bree Serif"/>
              </a:rPr>
              <a:t>Recognition</a:t>
            </a:r>
            <a:endParaRPr sz="6000" b="1" i="1">
              <a:latin typeface="Bree Serif"/>
              <a:ea typeface="Bree Serif"/>
              <a:cs typeface="Bree Serif"/>
              <a:sym typeface="Bree Serif"/>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662</Words>
  <Application>Microsoft Office PowerPoint</Application>
  <PresentationFormat>On-screen Show (4:3)</PresentationFormat>
  <Paragraphs>112</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Bree Serif</vt:lpstr>
      <vt:lpstr>Verdana</vt:lpstr>
      <vt:lpstr>Comic Sans MS</vt:lpstr>
      <vt:lpstr>Times New Roman</vt:lpstr>
      <vt:lpstr>Calibri</vt:lpstr>
      <vt:lpstr>Arial</vt:lpstr>
      <vt:lpstr>Simple Light</vt:lpstr>
      <vt:lpstr>HACK-AI-THON-2020</vt:lpstr>
      <vt:lpstr>  PROBLEM STATEMENT  :        Video based dynamic human authentication system for access control   </vt:lpstr>
      <vt:lpstr>SOLUTION DESCRIPTION</vt:lpstr>
      <vt:lpstr>W O R K  F L O W  M O D E L </vt:lpstr>
      <vt:lpstr>Local Binary Pattern</vt:lpstr>
      <vt:lpstr>L B P  F L O W  C H A R T</vt:lpstr>
      <vt:lpstr>Flow Chart Process</vt:lpstr>
      <vt:lpstr>Packages Used</vt:lpstr>
      <vt:lpstr>Multi Person  Recognition</vt:lpstr>
      <vt:lpstr> Two Person Detection</vt:lpstr>
      <vt:lpstr>Three Person Detection</vt:lpstr>
      <vt:lpstr>Four Person Detection</vt:lpstr>
      <vt:lpstr> Unknown Person Detection</vt:lpstr>
      <vt:lpstr>Right Side Profile Detection</vt:lpstr>
      <vt:lpstr>Left Side Profile Detection</vt:lpstr>
      <vt:lpstr> Distance (further away from the camera) Detection</vt:lpstr>
      <vt:lpstr>Detection With Mask (1 Person)</vt:lpstr>
      <vt:lpstr>Detection With Mask(2 Person)</vt:lpstr>
      <vt:lpstr>Detection With Goggles</vt:lpstr>
      <vt:lpstr> Detection With Spectacle</vt:lpstr>
      <vt:lpstr>Webcam Image  Detection</vt:lpstr>
      <vt:lpstr>Difference(for 1 person)</vt:lpstr>
      <vt:lpstr>Webcam detection(2 people)</vt:lpstr>
      <vt:lpstr>Webcam detection(3 people)</vt:lpstr>
      <vt:lpstr>Accuracy (2 people)</vt:lpstr>
      <vt:lpstr>Accuracy(3 people)</vt:lpstr>
      <vt:lpstr> ACCESS CONTROL</vt:lpstr>
      <vt:lpstr>Admin Login Page</vt:lpstr>
      <vt:lpstr>User Interface </vt:lpstr>
      <vt:lpstr>ID GENERATION</vt:lpstr>
      <vt:lpstr>TRAINING OF THE IMAGE </vt:lpstr>
      <vt:lpstr>USER LOG </vt:lpstr>
      <vt:lpstr>DATABASE IMAGE  STORING(known)</vt:lpstr>
      <vt:lpstr>DATABASE IMAGE STORING (unknown)</vt:lpstr>
      <vt:lpstr>USER LOG (database)</vt:lpstr>
      <vt:lpstr>USER INFORMATION</vt:lpstr>
      <vt:lpstr>ACCESSING IMAGE FOR DETECTION FROM DATABASE</vt:lpstr>
      <vt:lpstr>    THANK YOU    -TEAM HOUSTON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HACK-AI-THON-2020</dc:title>
  <cp:lastModifiedBy>ABHINAV ANAND</cp:lastModifiedBy>
  <cp:revision>1</cp:revision>
  <dcterms:modified xsi:type="dcterms:W3CDTF">2020-11-18T04:36:09Z</dcterms:modified>
</cp:coreProperties>
</file>